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305" r:id="rId2"/>
    <p:sldId id="313" r:id="rId3"/>
    <p:sldId id="319" r:id="rId4"/>
    <p:sldId id="320" r:id="rId5"/>
    <p:sldId id="321" r:id="rId6"/>
    <p:sldId id="323" r:id="rId7"/>
    <p:sldId id="279" r:id="rId8"/>
    <p:sldId id="322" r:id="rId9"/>
    <p:sldId id="315" r:id="rId10"/>
    <p:sldId id="316" r:id="rId11"/>
    <p:sldId id="306" r:id="rId12"/>
    <p:sldId id="324" r:id="rId13"/>
    <p:sldId id="308" r:id="rId14"/>
    <p:sldId id="318" r:id="rId15"/>
    <p:sldId id="325" r:id="rId16"/>
    <p:sldId id="317" r:id="rId17"/>
    <p:sldId id="307" r:id="rId18"/>
    <p:sldId id="326" r:id="rId19"/>
    <p:sldId id="327" r:id="rId20"/>
    <p:sldId id="329" r:id="rId21"/>
    <p:sldId id="309" r:id="rId22"/>
    <p:sldId id="330" r:id="rId23"/>
    <p:sldId id="310" r:id="rId24"/>
    <p:sldId id="311" r:id="rId25"/>
    <p:sldId id="328" r:id="rId26"/>
    <p:sldId id="331" r:id="rId27"/>
    <p:sldId id="332" r:id="rId28"/>
    <p:sldId id="304" r:id="rId29"/>
  </p:sldIdLst>
  <p:sldSz cx="9144000" cy="6858000" type="screen4x3"/>
  <p:notesSz cx="6858000" cy="9144000"/>
  <p:defaultTextStyle>
    <a:defPPr>
      <a:defRPr lang="es-DO"/>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4624" autoAdjust="0"/>
  </p:normalViewPr>
  <p:slideViewPr>
    <p:cSldViewPr>
      <p:cViewPr varScale="1">
        <p:scale>
          <a:sx n="70" d="100"/>
          <a:sy n="70" d="100"/>
        </p:scale>
        <p:origin x="-516" y="-102"/>
      </p:cViewPr>
      <p:guideLst>
        <p:guide orient="horz" pos="2160"/>
        <p:guide pos="2880"/>
      </p:guideLst>
    </p:cSldViewPr>
  </p:slideViewPr>
  <p:outlineViewPr>
    <p:cViewPr>
      <p:scale>
        <a:sx n="33" d="100"/>
        <a:sy n="33" d="100"/>
      </p:scale>
      <p:origin x="0" y="16926"/>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s-DO"/>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6F87B879-24AD-41C1-8746-E92B9CEF187D}" type="datetimeFigureOut">
              <a:rPr lang="es-DO"/>
              <a:pPr>
                <a:defRPr/>
              </a:pPr>
              <a:t>03/02/2015</a:t>
            </a:fld>
            <a:endParaRPr lang="es-DO"/>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s-DO" noProof="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endParaRPr lang="es-DO" noProof="0"/>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s-DO"/>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AB1A9734-5DAB-4D26-A986-A0E5487EC5F4}" type="slidenum">
              <a:rPr lang="es-DO"/>
              <a:pPr>
                <a:defRPr/>
              </a:pPr>
              <a:t>‹#›</a:t>
            </a:fld>
            <a:endParaRPr lang="es-DO"/>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D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DO"/>
          </a:p>
        </p:txBody>
      </p:sp>
      <p:sp>
        <p:nvSpPr>
          <p:cNvPr id="4" name="3 Marcador de fecha"/>
          <p:cNvSpPr>
            <a:spLocks noGrp="1"/>
          </p:cNvSpPr>
          <p:nvPr>
            <p:ph type="dt" sz="half" idx="10"/>
          </p:nvPr>
        </p:nvSpPr>
        <p:spPr/>
        <p:txBody>
          <a:bodyPr/>
          <a:lstStyle>
            <a:lvl1pPr>
              <a:defRPr/>
            </a:lvl1pPr>
          </a:lstStyle>
          <a:p>
            <a:pPr>
              <a:defRPr/>
            </a:pPr>
            <a:fld id="{1250309D-BC8C-49DC-A4B9-392ECB17C36C}" type="datetimeFigureOut">
              <a:rPr lang="es-DO"/>
              <a:pPr>
                <a:defRPr/>
              </a:pPr>
              <a:t>03/02/2015</a:t>
            </a:fld>
            <a:endParaRPr lang="es-DO"/>
          </a:p>
        </p:txBody>
      </p:sp>
      <p:sp>
        <p:nvSpPr>
          <p:cNvPr id="5" name="4 Marcador de pie de página"/>
          <p:cNvSpPr>
            <a:spLocks noGrp="1"/>
          </p:cNvSpPr>
          <p:nvPr>
            <p:ph type="ftr" sz="quarter" idx="11"/>
          </p:nvPr>
        </p:nvSpPr>
        <p:spPr/>
        <p:txBody>
          <a:bodyPr/>
          <a:lstStyle>
            <a:lvl1pPr>
              <a:defRPr/>
            </a:lvl1pPr>
          </a:lstStyle>
          <a:p>
            <a:pPr>
              <a:defRPr/>
            </a:pPr>
            <a:endParaRPr lang="es-DO"/>
          </a:p>
        </p:txBody>
      </p:sp>
      <p:sp>
        <p:nvSpPr>
          <p:cNvPr id="6" name="5 Marcador de número de diapositiva"/>
          <p:cNvSpPr>
            <a:spLocks noGrp="1"/>
          </p:cNvSpPr>
          <p:nvPr>
            <p:ph type="sldNum" sz="quarter" idx="12"/>
          </p:nvPr>
        </p:nvSpPr>
        <p:spPr/>
        <p:txBody>
          <a:bodyPr/>
          <a:lstStyle>
            <a:lvl1pPr>
              <a:defRPr/>
            </a:lvl1pPr>
          </a:lstStyle>
          <a:p>
            <a:pPr>
              <a:defRPr/>
            </a:pPr>
            <a:fld id="{EE20BDAD-05ED-42CC-A81C-C2A78EAA2474}" type="slidenum">
              <a:rPr lang="es-DO"/>
              <a:pPr>
                <a:defRPr/>
              </a:pPr>
              <a:t>‹#›</a:t>
            </a:fld>
            <a:endParaRPr lang="es-D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D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DO"/>
          </a:p>
        </p:txBody>
      </p:sp>
      <p:sp>
        <p:nvSpPr>
          <p:cNvPr id="4" name="3 Marcador de fecha"/>
          <p:cNvSpPr>
            <a:spLocks noGrp="1"/>
          </p:cNvSpPr>
          <p:nvPr>
            <p:ph type="dt" sz="half" idx="10"/>
          </p:nvPr>
        </p:nvSpPr>
        <p:spPr/>
        <p:txBody>
          <a:bodyPr/>
          <a:lstStyle>
            <a:lvl1pPr>
              <a:defRPr/>
            </a:lvl1pPr>
          </a:lstStyle>
          <a:p>
            <a:pPr>
              <a:defRPr/>
            </a:pPr>
            <a:fld id="{1B6D014B-FB98-47AC-B75A-35EEB98E06E1}" type="datetimeFigureOut">
              <a:rPr lang="es-DO"/>
              <a:pPr>
                <a:defRPr/>
              </a:pPr>
              <a:t>03/02/2015</a:t>
            </a:fld>
            <a:endParaRPr lang="es-DO"/>
          </a:p>
        </p:txBody>
      </p:sp>
      <p:sp>
        <p:nvSpPr>
          <p:cNvPr id="5" name="4 Marcador de pie de página"/>
          <p:cNvSpPr>
            <a:spLocks noGrp="1"/>
          </p:cNvSpPr>
          <p:nvPr>
            <p:ph type="ftr" sz="quarter" idx="11"/>
          </p:nvPr>
        </p:nvSpPr>
        <p:spPr/>
        <p:txBody>
          <a:bodyPr/>
          <a:lstStyle>
            <a:lvl1pPr>
              <a:defRPr/>
            </a:lvl1pPr>
          </a:lstStyle>
          <a:p>
            <a:pPr>
              <a:defRPr/>
            </a:pPr>
            <a:endParaRPr lang="es-DO"/>
          </a:p>
        </p:txBody>
      </p:sp>
      <p:sp>
        <p:nvSpPr>
          <p:cNvPr id="6" name="5 Marcador de número de diapositiva"/>
          <p:cNvSpPr>
            <a:spLocks noGrp="1"/>
          </p:cNvSpPr>
          <p:nvPr>
            <p:ph type="sldNum" sz="quarter" idx="12"/>
          </p:nvPr>
        </p:nvSpPr>
        <p:spPr/>
        <p:txBody>
          <a:bodyPr/>
          <a:lstStyle>
            <a:lvl1pPr>
              <a:defRPr/>
            </a:lvl1pPr>
          </a:lstStyle>
          <a:p>
            <a:pPr>
              <a:defRPr/>
            </a:pPr>
            <a:fld id="{AC5D38DE-DB14-4B3D-817A-32FCDA45CFEF}" type="slidenum">
              <a:rPr lang="es-DO"/>
              <a:pPr>
                <a:defRPr/>
              </a:pPr>
              <a:t>‹#›</a:t>
            </a:fld>
            <a:endParaRPr lang="es-D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D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E7504549-D803-4376-82A7-21EEC4B99EF0}" type="datetimeFigureOut">
              <a:rPr lang="es-DO"/>
              <a:pPr>
                <a:defRPr/>
              </a:pPr>
              <a:t>03/02/2015</a:t>
            </a:fld>
            <a:endParaRPr lang="es-DO"/>
          </a:p>
        </p:txBody>
      </p:sp>
      <p:sp>
        <p:nvSpPr>
          <p:cNvPr id="5" name="4 Marcador de pie de página"/>
          <p:cNvSpPr>
            <a:spLocks noGrp="1"/>
          </p:cNvSpPr>
          <p:nvPr>
            <p:ph type="ftr" sz="quarter" idx="11"/>
          </p:nvPr>
        </p:nvSpPr>
        <p:spPr/>
        <p:txBody>
          <a:bodyPr/>
          <a:lstStyle>
            <a:lvl1pPr>
              <a:defRPr/>
            </a:lvl1pPr>
          </a:lstStyle>
          <a:p>
            <a:pPr>
              <a:defRPr/>
            </a:pPr>
            <a:endParaRPr lang="es-DO"/>
          </a:p>
        </p:txBody>
      </p:sp>
      <p:sp>
        <p:nvSpPr>
          <p:cNvPr id="6" name="5 Marcador de número de diapositiva"/>
          <p:cNvSpPr>
            <a:spLocks noGrp="1"/>
          </p:cNvSpPr>
          <p:nvPr>
            <p:ph type="sldNum" sz="quarter" idx="12"/>
          </p:nvPr>
        </p:nvSpPr>
        <p:spPr/>
        <p:txBody>
          <a:bodyPr/>
          <a:lstStyle>
            <a:lvl1pPr>
              <a:defRPr/>
            </a:lvl1pPr>
          </a:lstStyle>
          <a:p>
            <a:pPr>
              <a:defRPr/>
            </a:pPr>
            <a:fld id="{236EABC9-9860-4E44-9DD9-34943E656FC5}" type="slidenum">
              <a:rPr lang="es-DO"/>
              <a:pPr>
                <a:defRPr/>
              </a:pPr>
              <a:t>‹#›</a:t>
            </a:fld>
            <a:endParaRPr lang="es-D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D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D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DO"/>
          </a:p>
        </p:txBody>
      </p:sp>
      <p:sp>
        <p:nvSpPr>
          <p:cNvPr id="5" name="3 Marcador de fecha"/>
          <p:cNvSpPr>
            <a:spLocks noGrp="1"/>
          </p:cNvSpPr>
          <p:nvPr>
            <p:ph type="dt" sz="half" idx="10"/>
          </p:nvPr>
        </p:nvSpPr>
        <p:spPr/>
        <p:txBody>
          <a:bodyPr/>
          <a:lstStyle>
            <a:lvl1pPr>
              <a:defRPr/>
            </a:lvl1pPr>
          </a:lstStyle>
          <a:p>
            <a:pPr>
              <a:defRPr/>
            </a:pPr>
            <a:fld id="{8F342AF9-A313-4F80-B488-3AACF26279B9}" type="datetimeFigureOut">
              <a:rPr lang="es-DO"/>
              <a:pPr>
                <a:defRPr/>
              </a:pPr>
              <a:t>03/02/2015</a:t>
            </a:fld>
            <a:endParaRPr lang="es-DO"/>
          </a:p>
        </p:txBody>
      </p:sp>
      <p:sp>
        <p:nvSpPr>
          <p:cNvPr id="6" name="4 Marcador de pie de página"/>
          <p:cNvSpPr>
            <a:spLocks noGrp="1"/>
          </p:cNvSpPr>
          <p:nvPr>
            <p:ph type="ftr" sz="quarter" idx="11"/>
          </p:nvPr>
        </p:nvSpPr>
        <p:spPr/>
        <p:txBody>
          <a:bodyPr/>
          <a:lstStyle>
            <a:lvl1pPr>
              <a:defRPr/>
            </a:lvl1pPr>
          </a:lstStyle>
          <a:p>
            <a:pPr>
              <a:defRPr/>
            </a:pPr>
            <a:endParaRPr lang="es-DO"/>
          </a:p>
        </p:txBody>
      </p:sp>
      <p:sp>
        <p:nvSpPr>
          <p:cNvPr id="7" name="5 Marcador de número de diapositiva"/>
          <p:cNvSpPr>
            <a:spLocks noGrp="1"/>
          </p:cNvSpPr>
          <p:nvPr>
            <p:ph type="sldNum" sz="quarter" idx="12"/>
          </p:nvPr>
        </p:nvSpPr>
        <p:spPr/>
        <p:txBody>
          <a:bodyPr/>
          <a:lstStyle>
            <a:lvl1pPr>
              <a:defRPr/>
            </a:lvl1pPr>
          </a:lstStyle>
          <a:p>
            <a:pPr>
              <a:defRPr/>
            </a:pPr>
            <a:fld id="{611675A0-6895-403C-906D-BA860B0E0C44}" type="slidenum">
              <a:rPr lang="es-DO"/>
              <a:pPr>
                <a:defRPr/>
              </a:pPr>
              <a:t>‹#›</a:t>
            </a:fld>
            <a:endParaRPr lang="es-D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D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D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DO"/>
          </a:p>
        </p:txBody>
      </p:sp>
      <p:sp>
        <p:nvSpPr>
          <p:cNvPr id="7" name="3 Marcador de fecha"/>
          <p:cNvSpPr>
            <a:spLocks noGrp="1"/>
          </p:cNvSpPr>
          <p:nvPr>
            <p:ph type="dt" sz="half" idx="10"/>
          </p:nvPr>
        </p:nvSpPr>
        <p:spPr/>
        <p:txBody>
          <a:bodyPr/>
          <a:lstStyle>
            <a:lvl1pPr>
              <a:defRPr/>
            </a:lvl1pPr>
          </a:lstStyle>
          <a:p>
            <a:pPr>
              <a:defRPr/>
            </a:pPr>
            <a:fld id="{FF664B0E-4B38-416B-B13E-2DEC8B879D4C}" type="datetimeFigureOut">
              <a:rPr lang="es-DO"/>
              <a:pPr>
                <a:defRPr/>
              </a:pPr>
              <a:t>03/02/2015</a:t>
            </a:fld>
            <a:endParaRPr lang="es-DO"/>
          </a:p>
        </p:txBody>
      </p:sp>
      <p:sp>
        <p:nvSpPr>
          <p:cNvPr id="8" name="4 Marcador de pie de página"/>
          <p:cNvSpPr>
            <a:spLocks noGrp="1"/>
          </p:cNvSpPr>
          <p:nvPr>
            <p:ph type="ftr" sz="quarter" idx="11"/>
          </p:nvPr>
        </p:nvSpPr>
        <p:spPr/>
        <p:txBody>
          <a:bodyPr/>
          <a:lstStyle>
            <a:lvl1pPr>
              <a:defRPr/>
            </a:lvl1pPr>
          </a:lstStyle>
          <a:p>
            <a:pPr>
              <a:defRPr/>
            </a:pPr>
            <a:endParaRPr lang="es-DO"/>
          </a:p>
        </p:txBody>
      </p:sp>
      <p:sp>
        <p:nvSpPr>
          <p:cNvPr id="9" name="5 Marcador de número de diapositiva"/>
          <p:cNvSpPr>
            <a:spLocks noGrp="1"/>
          </p:cNvSpPr>
          <p:nvPr>
            <p:ph type="sldNum" sz="quarter" idx="12"/>
          </p:nvPr>
        </p:nvSpPr>
        <p:spPr/>
        <p:txBody>
          <a:bodyPr/>
          <a:lstStyle>
            <a:lvl1pPr>
              <a:defRPr/>
            </a:lvl1pPr>
          </a:lstStyle>
          <a:p>
            <a:pPr>
              <a:defRPr/>
            </a:pPr>
            <a:fld id="{96905BFC-1A1E-46AB-9E04-157C03AD00D7}" type="slidenum">
              <a:rPr lang="es-DO"/>
              <a:pPr>
                <a:defRPr/>
              </a:pPr>
              <a:t>‹#›</a:t>
            </a:fld>
            <a:endParaRPr lang="es-D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DO"/>
          </a:p>
        </p:txBody>
      </p:sp>
      <p:sp>
        <p:nvSpPr>
          <p:cNvPr id="3" name="3 Marcador de fecha"/>
          <p:cNvSpPr>
            <a:spLocks noGrp="1"/>
          </p:cNvSpPr>
          <p:nvPr>
            <p:ph type="dt" sz="half" idx="10"/>
          </p:nvPr>
        </p:nvSpPr>
        <p:spPr/>
        <p:txBody>
          <a:bodyPr/>
          <a:lstStyle>
            <a:lvl1pPr>
              <a:defRPr/>
            </a:lvl1pPr>
          </a:lstStyle>
          <a:p>
            <a:pPr>
              <a:defRPr/>
            </a:pPr>
            <a:fld id="{5EC81E03-39EA-44BF-8516-805D1FE5950C}" type="datetimeFigureOut">
              <a:rPr lang="es-DO"/>
              <a:pPr>
                <a:defRPr/>
              </a:pPr>
              <a:t>03/02/2015</a:t>
            </a:fld>
            <a:endParaRPr lang="es-DO"/>
          </a:p>
        </p:txBody>
      </p:sp>
      <p:sp>
        <p:nvSpPr>
          <p:cNvPr id="4" name="4 Marcador de pie de página"/>
          <p:cNvSpPr>
            <a:spLocks noGrp="1"/>
          </p:cNvSpPr>
          <p:nvPr>
            <p:ph type="ftr" sz="quarter" idx="11"/>
          </p:nvPr>
        </p:nvSpPr>
        <p:spPr/>
        <p:txBody>
          <a:bodyPr/>
          <a:lstStyle>
            <a:lvl1pPr>
              <a:defRPr/>
            </a:lvl1pPr>
          </a:lstStyle>
          <a:p>
            <a:pPr>
              <a:defRPr/>
            </a:pPr>
            <a:endParaRPr lang="es-DO"/>
          </a:p>
        </p:txBody>
      </p:sp>
      <p:sp>
        <p:nvSpPr>
          <p:cNvPr id="5" name="5 Marcador de número de diapositiva"/>
          <p:cNvSpPr>
            <a:spLocks noGrp="1"/>
          </p:cNvSpPr>
          <p:nvPr>
            <p:ph type="sldNum" sz="quarter" idx="12"/>
          </p:nvPr>
        </p:nvSpPr>
        <p:spPr/>
        <p:txBody>
          <a:bodyPr/>
          <a:lstStyle>
            <a:lvl1pPr>
              <a:defRPr/>
            </a:lvl1pPr>
          </a:lstStyle>
          <a:p>
            <a:pPr>
              <a:defRPr/>
            </a:pPr>
            <a:fld id="{8051DFE9-1BA3-488A-810E-BAC8249A5E30}" type="slidenum">
              <a:rPr lang="es-DO"/>
              <a:pPr>
                <a:defRPr/>
              </a:pPr>
              <a:t>‹#›</a:t>
            </a:fld>
            <a:endParaRPr lang="es-D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7DF25A5E-6492-4E72-81A5-ED7E10A690DC}" type="datetimeFigureOut">
              <a:rPr lang="es-DO"/>
              <a:pPr>
                <a:defRPr/>
              </a:pPr>
              <a:t>03/02/2015</a:t>
            </a:fld>
            <a:endParaRPr lang="es-DO"/>
          </a:p>
        </p:txBody>
      </p:sp>
      <p:sp>
        <p:nvSpPr>
          <p:cNvPr id="3" name="4 Marcador de pie de página"/>
          <p:cNvSpPr>
            <a:spLocks noGrp="1"/>
          </p:cNvSpPr>
          <p:nvPr>
            <p:ph type="ftr" sz="quarter" idx="11"/>
          </p:nvPr>
        </p:nvSpPr>
        <p:spPr/>
        <p:txBody>
          <a:bodyPr/>
          <a:lstStyle>
            <a:lvl1pPr>
              <a:defRPr/>
            </a:lvl1pPr>
          </a:lstStyle>
          <a:p>
            <a:pPr>
              <a:defRPr/>
            </a:pPr>
            <a:endParaRPr lang="es-DO"/>
          </a:p>
        </p:txBody>
      </p:sp>
      <p:sp>
        <p:nvSpPr>
          <p:cNvPr id="4" name="5 Marcador de número de diapositiva"/>
          <p:cNvSpPr>
            <a:spLocks noGrp="1"/>
          </p:cNvSpPr>
          <p:nvPr>
            <p:ph type="sldNum" sz="quarter" idx="12"/>
          </p:nvPr>
        </p:nvSpPr>
        <p:spPr/>
        <p:txBody>
          <a:bodyPr/>
          <a:lstStyle>
            <a:lvl1pPr>
              <a:defRPr/>
            </a:lvl1pPr>
          </a:lstStyle>
          <a:p>
            <a:pPr>
              <a:defRPr/>
            </a:pPr>
            <a:fld id="{1A8817E3-0633-4C09-891A-4E4D19CDD381}" type="slidenum">
              <a:rPr lang="es-DO"/>
              <a:pPr>
                <a:defRPr/>
              </a:pPr>
              <a:t>‹#›</a:t>
            </a:fld>
            <a:endParaRPr lang="es-D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D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D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2EA59D71-D4D5-4624-B2B4-743763014D1B}" type="datetimeFigureOut">
              <a:rPr lang="es-DO"/>
              <a:pPr>
                <a:defRPr/>
              </a:pPr>
              <a:t>03/02/2015</a:t>
            </a:fld>
            <a:endParaRPr lang="es-DO"/>
          </a:p>
        </p:txBody>
      </p:sp>
      <p:sp>
        <p:nvSpPr>
          <p:cNvPr id="6" name="4 Marcador de pie de página"/>
          <p:cNvSpPr>
            <a:spLocks noGrp="1"/>
          </p:cNvSpPr>
          <p:nvPr>
            <p:ph type="ftr" sz="quarter" idx="11"/>
          </p:nvPr>
        </p:nvSpPr>
        <p:spPr/>
        <p:txBody>
          <a:bodyPr/>
          <a:lstStyle>
            <a:lvl1pPr>
              <a:defRPr/>
            </a:lvl1pPr>
          </a:lstStyle>
          <a:p>
            <a:pPr>
              <a:defRPr/>
            </a:pPr>
            <a:endParaRPr lang="es-DO"/>
          </a:p>
        </p:txBody>
      </p:sp>
      <p:sp>
        <p:nvSpPr>
          <p:cNvPr id="7" name="5 Marcador de número de diapositiva"/>
          <p:cNvSpPr>
            <a:spLocks noGrp="1"/>
          </p:cNvSpPr>
          <p:nvPr>
            <p:ph type="sldNum" sz="quarter" idx="12"/>
          </p:nvPr>
        </p:nvSpPr>
        <p:spPr/>
        <p:txBody>
          <a:bodyPr/>
          <a:lstStyle>
            <a:lvl1pPr>
              <a:defRPr/>
            </a:lvl1pPr>
          </a:lstStyle>
          <a:p>
            <a:pPr>
              <a:defRPr/>
            </a:pPr>
            <a:fld id="{AECD14C0-0FDE-427E-9F41-7F36522289E3}" type="slidenum">
              <a:rPr lang="es-DO"/>
              <a:pPr>
                <a:defRPr/>
              </a:pPr>
              <a:t>‹#›</a:t>
            </a:fld>
            <a:endParaRPr lang="es-D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DO"/>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DO"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787091CC-6AB0-41BE-A67C-A0ACE10F2C44}" type="datetimeFigureOut">
              <a:rPr lang="es-DO"/>
              <a:pPr>
                <a:defRPr/>
              </a:pPr>
              <a:t>03/02/2015</a:t>
            </a:fld>
            <a:endParaRPr lang="es-DO"/>
          </a:p>
        </p:txBody>
      </p:sp>
      <p:sp>
        <p:nvSpPr>
          <p:cNvPr id="6" name="4 Marcador de pie de página"/>
          <p:cNvSpPr>
            <a:spLocks noGrp="1"/>
          </p:cNvSpPr>
          <p:nvPr>
            <p:ph type="ftr" sz="quarter" idx="11"/>
          </p:nvPr>
        </p:nvSpPr>
        <p:spPr/>
        <p:txBody>
          <a:bodyPr/>
          <a:lstStyle>
            <a:lvl1pPr>
              <a:defRPr/>
            </a:lvl1pPr>
          </a:lstStyle>
          <a:p>
            <a:pPr>
              <a:defRPr/>
            </a:pPr>
            <a:endParaRPr lang="es-DO"/>
          </a:p>
        </p:txBody>
      </p:sp>
      <p:sp>
        <p:nvSpPr>
          <p:cNvPr id="7" name="5 Marcador de número de diapositiva"/>
          <p:cNvSpPr>
            <a:spLocks noGrp="1"/>
          </p:cNvSpPr>
          <p:nvPr>
            <p:ph type="sldNum" sz="quarter" idx="12"/>
          </p:nvPr>
        </p:nvSpPr>
        <p:spPr/>
        <p:txBody>
          <a:bodyPr/>
          <a:lstStyle>
            <a:lvl1pPr>
              <a:defRPr/>
            </a:lvl1pPr>
          </a:lstStyle>
          <a:p>
            <a:pPr>
              <a:defRPr/>
            </a:pPr>
            <a:fld id="{CA5C5200-C1C2-4D10-A9F1-0FE99FE95D04}" type="slidenum">
              <a:rPr lang="es-DO"/>
              <a:pPr>
                <a:defRPr/>
              </a:pPr>
              <a:t>‹#›</a:t>
            </a:fld>
            <a:endParaRPr lang="es-D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D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DO"/>
          </a:p>
        </p:txBody>
      </p:sp>
      <p:sp>
        <p:nvSpPr>
          <p:cNvPr id="4" name="3 Marcador de fecha"/>
          <p:cNvSpPr>
            <a:spLocks noGrp="1"/>
          </p:cNvSpPr>
          <p:nvPr>
            <p:ph type="dt" sz="half" idx="10"/>
          </p:nvPr>
        </p:nvSpPr>
        <p:spPr/>
        <p:txBody>
          <a:bodyPr/>
          <a:lstStyle>
            <a:lvl1pPr>
              <a:defRPr/>
            </a:lvl1pPr>
          </a:lstStyle>
          <a:p>
            <a:pPr>
              <a:defRPr/>
            </a:pPr>
            <a:fld id="{E0336E57-E01C-4A79-BEFD-F37FA21B02DE}" type="datetimeFigureOut">
              <a:rPr lang="es-DO"/>
              <a:pPr>
                <a:defRPr/>
              </a:pPr>
              <a:t>03/02/2015</a:t>
            </a:fld>
            <a:endParaRPr lang="es-DO"/>
          </a:p>
        </p:txBody>
      </p:sp>
      <p:sp>
        <p:nvSpPr>
          <p:cNvPr id="5" name="4 Marcador de pie de página"/>
          <p:cNvSpPr>
            <a:spLocks noGrp="1"/>
          </p:cNvSpPr>
          <p:nvPr>
            <p:ph type="ftr" sz="quarter" idx="11"/>
          </p:nvPr>
        </p:nvSpPr>
        <p:spPr/>
        <p:txBody>
          <a:bodyPr/>
          <a:lstStyle>
            <a:lvl1pPr>
              <a:defRPr/>
            </a:lvl1pPr>
          </a:lstStyle>
          <a:p>
            <a:pPr>
              <a:defRPr/>
            </a:pPr>
            <a:endParaRPr lang="es-DO"/>
          </a:p>
        </p:txBody>
      </p:sp>
      <p:sp>
        <p:nvSpPr>
          <p:cNvPr id="6" name="5 Marcador de número de diapositiva"/>
          <p:cNvSpPr>
            <a:spLocks noGrp="1"/>
          </p:cNvSpPr>
          <p:nvPr>
            <p:ph type="sldNum" sz="quarter" idx="12"/>
          </p:nvPr>
        </p:nvSpPr>
        <p:spPr/>
        <p:txBody>
          <a:bodyPr/>
          <a:lstStyle>
            <a:lvl1pPr>
              <a:defRPr/>
            </a:lvl1pPr>
          </a:lstStyle>
          <a:p>
            <a:pPr>
              <a:defRPr/>
            </a:pPr>
            <a:fld id="{6822D437-950B-4CFC-B23C-8786BD5DE8E7}" type="slidenum">
              <a:rPr lang="es-DO"/>
              <a:pPr>
                <a:defRPr/>
              </a:pPr>
              <a:t>‹#›</a:t>
            </a:fld>
            <a:endParaRPr lang="es-D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D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DO"/>
          </a:p>
        </p:txBody>
      </p:sp>
      <p:sp>
        <p:nvSpPr>
          <p:cNvPr id="4" name="3 Marcador de fecha"/>
          <p:cNvSpPr>
            <a:spLocks noGrp="1"/>
          </p:cNvSpPr>
          <p:nvPr>
            <p:ph type="dt" sz="half" idx="10"/>
          </p:nvPr>
        </p:nvSpPr>
        <p:spPr/>
        <p:txBody>
          <a:bodyPr/>
          <a:lstStyle>
            <a:lvl1pPr>
              <a:defRPr/>
            </a:lvl1pPr>
          </a:lstStyle>
          <a:p>
            <a:pPr>
              <a:defRPr/>
            </a:pPr>
            <a:fld id="{B5C2D69C-7C7B-4349-9FC5-B74D8CAF20CD}" type="datetimeFigureOut">
              <a:rPr lang="es-DO"/>
              <a:pPr>
                <a:defRPr/>
              </a:pPr>
              <a:t>03/02/2015</a:t>
            </a:fld>
            <a:endParaRPr lang="es-DO"/>
          </a:p>
        </p:txBody>
      </p:sp>
      <p:sp>
        <p:nvSpPr>
          <p:cNvPr id="5" name="4 Marcador de pie de página"/>
          <p:cNvSpPr>
            <a:spLocks noGrp="1"/>
          </p:cNvSpPr>
          <p:nvPr>
            <p:ph type="ftr" sz="quarter" idx="11"/>
          </p:nvPr>
        </p:nvSpPr>
        <p:spPr/>
        <p:txBody>
          <a:bodyPr/>
          <a:lstStyle>
            <a:lvl1pPr>
              <a:defRPr/>
            </a:lvl1pPr>
          </a:lstStyle>
          <a:p>
            <a:pPr>
              <a:defRPr/>
            </a:pPr>
            <a:endParaRPr lang="es-DO"/>
          </a:p>
        </p:txBody>
      </p:sp>
      <p:sp>
        <p:nvSpPr>
          <p:cNvPr id="6" name="5 Marcador de número de diapositiva"/>
          <p:cNvSpPr>
            <a:spLocks noGrp="1"/>
          </p:cNvSpPr>
          <p:nvPr>
            <p:ph type="sldNum" sz="quarter" idx="12"/>
          </p:nvPr>
        </p:nvSpPr>
        <p:spPr/>
        <p:txBody>
          <a:bodyPr/>
          <a:lstStyle>
            <a:lvl1pPr>
              <a:defRPr/>
            </a:lvl1pPr>
          </a:lstStyle>
          <a:p>
            <a:pPr>
              <a:defRPr/>
            </a:pPr>
            <a:fld id="{6B3E5D68-5B58-4853-B238-18220DBDF8BC}" type="slidenum">
              <a:rPr lang="es-DO"/>
              <a:pPr>
                <a:defRPr/>
              </a:pPr>
              <a:t>‹#›</a:t>
            </a:fld>
            <a:endParaRPr lang="es-D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endParaRPr lang="es-DO" smtClean="0"/>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DO" smtClean="0"/>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0DE682AD-41B5-43EB-B2DC-7741D6554596}" type="datetimeFigureOut">
              <a:rPr lang="es-DO"/>
              <a:pPr>
                <a:defRPr/>
              </a:pPr>
              <a:t>03/02/2015</a:t>
            </a:fld>
            <a:endParaRPr lang="es-D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s-D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DD1CE05F-EBE2-425A-AF8F-167DE339D0EB}" type="slidenum">
              <a:rPr lang="es-DO"/>
              <a:pPr>
                <a:defRPr/>
              </a:pPr>
              <a:t>‹#›</a:t>
            </a:fld>
            <a:endParaRPr lang="es-D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D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00113" y="4149725"/>
            <a:ext cx="7772400" cy="1470025"/>
          </a:xfrm>
          <a:prstGeom prst="rect">
            <a:avLst/>
          </a:prstGeom>
        </p:spPr>
        <p:txBody>
          <a:bodyPr anchor="ctr">
            <a:normAutofit fontScale="97500"/>
          </a:bodyPr>
          <a:lstStyle/>
          <a:p>
            <a:pPr algn="ctr" fontAlgn="auto">
              <a:spcAft>
                <a:spcPts val="0"/>
              </a:spcAft>
              <a:defRPr/>
            </a:pPr>
            <a:endParaRPr lang="es-ES" sz="4400" b="1" dirty="0">
              <a:latin typeface="Tw Cen MT" pitchFamily="34" charset="0"/>
              <a:ea typeface="+mj-ea"/>
              <a:cs typeface="+mj-cs"/>
            </a:endParaRPr>
          </a:p>
        </p:txBody>
      </p:sp>
      <p:grpSp>
        <p:nvGrpSpPr>
          <p:cNvPr id="2" name="5 Grupo"/>
          <p:cNvGrpSpPr>
            <a:grpSpLocks/>
          </p:cNvGrpSpPr>
          <p:nvPr/>
        </p:nvGrpSpPr>
        <p:grpSpPr bwMode="auto">
          <a:xfrm>
            <a:off x="0" y="6165850"/>
            <a:ext cx="9144000" cy="692150"/>
            <a:chOff x="0" y="6165304"/>
            <a:chExt cx="9144000" cy="692696"/>
          </a:xfrm>
        </p:grpSpPr>
        <p:sp>
          <p:nvSpPr>
            <p:cNvPr id="7" name="6 Rectángulo"/>
            <p:cNvSpPr/>
            <p:nvPr/>
          </p:nvSpPr>
          <p:spPr>
            <a:xfrm>
              <a:off x="0" y="6165304"/>
              <a:ext cx="9144000" cy="692696"/>
            </a:xfrm>
            <a:prstGeom prst="rect">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s-DO" b="1" dirty="0"/>
            </a:p>
          </p:txBody>
        </p:sp>
        <p:sp>
          <p:nvSpPr>
            <p:cNvPr id="2056" name="7 CuadroTexto"/>
            <p:cNvSpPr txBox="1">
              <a:spLocks noChangeArrowheads="1"/>
            </p:cNvSpPr>
            <p:nvPr/>
          </p:nvSpPr>
          <p:spPr bwMode="auto">
            <a:xfrm>
              <a:off x="2555776" y="6309320"/>
              <a:ext cx="6408712" cy="369332"/>
            </a:xfrm>
            <a:prstGeom prst="rect">
              <a:avLst/>
            </a:prstGeom>
            <a:noFill/>
            <a:ln w="9525">
              <a:noFill/>
              <a:miter lim="800000"/>
              <a:headEnd/>
              <a:tailEnd/>
            </a:ln>
          </p:spPr>
          <p:txBody>
            <a:bodyPr>
              <a:spAutoFit/>
            </a:bodyPr>
            <a:lstStyle/>
            <a:p>
              <a:pPr algn="r"/>
              <a:r>
                <a:rPr lang="es-DO" dirty="0">
                  <a:solidFill>
                    <a:schemeClr val="bg1"/>
                  </a:solidFill>
                  <a:latin typeface="Tw Cen MT" pitchFamily="34" charset="0"/>
                </a:rPr>
                <a:t>Consejo Nacional de la Empresa Privada | CONEP| </a:t>
              </a:r>
              <a:r>
                <a:rPr lang="es-DO" dirty="0" smtClean="0">
                  <a:solidFill>
                    <a:schemeClr val="bg1"/>
                  </a:solidFill>
                  <a:latin typeface="Tw Cen MT" pitchFamily="34" charset="0"/>
                </a:rPr>
                <a:t>2015 </a:t>
              </a:r>
              <a:endParaRPr lang="es-DO" dirty="0">
                <a:solidFill>
                  <a:schemeClr val="bg1"/>
                </a:solidFill>
                <a:latin typeface="Tw Cen MT" pitchFamily="34" charset="0"/>
              </a:endParaRPr>
            </a:p>
          </p:txBody>
        </p:sp>
      </p:grpSp>
      <p:pic>
        <p:nvPicPr>
          <p:cNvPr id="2053" name="Picture 3"/>
          <p:cNvPicPr>
            <a:picLocks noChangeAspect="1" noChangeArrowheads="1"/>
          </p:cNvPicPr>
          <p:nvPr/>
        </p:nvPicPr>
        <p:blipFill>
          <a:blip r:embed="rId2" cstate="print"/>
          <a:srcRect/>
          <a:stretch>
            <a:fillRect/>
          </a:stretch>
        </p:blipFill>
        <p:spPr bwMode="auto">
          <a:xfrm>
            <a:off x="0" y="0"/>
            <a:ext cx="9144000" cy="1052513"/>
          </a:xfrm>
          <a:prstGeom prst="rect">
            <a:avLst/>
          </a:prstGeom>
          <a:noFill/>
          <a:ln w="9525">
            <a:noFill/>
            <a:miter lim="800000"/>
            <a:headEnd/>
            <a:tailEnd/>
          </a:ln>
        </p:spPr>
      </p:pic>
      <p:sp>
        <p:nvSpPr>
          <p:cNvPr id="8" name="Rounded Rectangle 7"/>
          <p:cNvSpPr/>
          <p:nvPr/>
        </p:nvSpPr>
        <p:spPr>
          <a:xfrm>
            <a:off x="971600" y="1556792"/>
            <a:ext cx="7200800" cy="3744416"/>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DO" sz="3200" b="1" dirty="0" smtClean="0">
                <a:solidFill>
                  <a:schemeClr val="tx1"/>
                </a:solidFill>
                <a:latin typeface="Arial" pitchFamily="34" charset="0"/>
                <a:cs typeface="Arial" pitchFamily="34" charset="0"/>
              </a:rPr>
              <a:t>INTRODUCCIÓN A LOS ASPECTOS </a:t>
            </a:r>
          </a:p>
          <a:p>
            <a:pPr algn="ctr"/>
            <a:r>
              <a:rPr lang="es-DO" sz="3200" b="1" dirty="0" smtClean="0">
                <a:solidFill>
                  <a:schemeClr val="tx1"/>
                </a:solidFill>
                <a:latin typeface="Arial" pitchFamily="34" charset="0"/>
                <a:cs typeface="Arial" pitchFamily="34" charset="0"/>
              </a:rPr>
              <a:t>MAS RELEVANTES DEL MARCO LEGAL DEL SECTOR ELÉCTRICO DE LA REPÚBLICA DOMINICANA. </a:t>
            </a:r>
          </a:p>
          <a:p>
            <a:pPr algn="ctr"/>
            <a:endParaRPr lang="es-DO" sz="3600" b="1" dirty="0" smtClean="0">
              <a:solidFill>
                <a:schemeClr val="tx1"/>
              </a:solidFill>
              <a:latin typeface="Arial" pitchFamily="34" charset="0"/>
              <a:cs typeface="Arial" pitchFamily="34" charset="0"/>
            </a:endParaRPr>
          </a:p>
          <a:p>
            <a:pPr algn="ctr"/>
            <a:r>
              <a:rPr lang="es-DO" sz="2400" b="1" dirty="0" smtClean="0">
                <a:solidFill>
                  <a:schemeClr val="tx1"/>
                </a:solidFill>
                <a:latin typeface="Arial" pitchFamily="34" charset="0"/>
                <a:cs typeface="Arial" pitchFamily="34" charset="0"/>
              </a:rPr>
              <a:t>Por Marisol Vicens Bello</a:t>
            </a:r>
          </a:p>
          <a:p>
            <a:pPr algn="ctr"/>
            <a:r>
              <a:rPr lang="es-DO" sz="2400" b="1" dirty="0" smtClean="0">
                <a:solidFill>
                  <a:schemeClr val="tx1"/>
                </a:solidFill>
                <a:latin typeface="Arial" pitchFamily="34" charset="0"/>
                <a:cs typeface="Arial" pitchFamily="34" charset="0"/>
              </a:rPr>
              <a:t>3 de febrero de 2015.</a:t>
            </a:r>
            <a:endParaRPr lang="es-DO" sz="2400" b="1" dirty="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00113" y="4149725"/>
            <a:ext cx="7772400" cy="1470025"/>
          </a:xfrm>
          <a:prstGeom prst="rect">
            <a:avLst/>
          </a:prstGeom>
        </p:spPr>
        <p:txBody>
          <a:bodyPr anchor="ctr">
            <a:normAutofit fontScale="97500"/>
          </a:bodyPr>
          <a:lstStyle/>
          <a:p>
            <a:pPr algn="ctr" fontAlgn="auto">
              <a:spcAft>
                <a:spcPts val="0"/>
              </a:spcAft>
              <a:defRPr/>
            </a:pPr>
            <a:endParaRPr lang="es-ES" sz="4400" b="1" dirty="0">
              <a:latin typeface="Tw Cen MT" pitchFamily="34" charset="0"/>
              <a:ea typeface="+mj-ea"/>
              <a:cs typeface="+mj-cs"/>
            </a:endParaRPr>
          </a:p>
        </p:txBody>
      </p:sp>
      <p:grpSp>
        <p:nvGrpSpPr>
          <p:cNvPr id="2" name="5 Grupo"/>
          <p:cNvGrpSpPr>
            <a:grpSpLocks/>
          </p:cNvGrpSpPr>
          <p:nvPr/>
        </p:nvGrpSpPr>
        <p:grpSpPr bwMode="auto">
          <a:xfrm>
            <a:off x="0" y="6165850"/>
            <a:ext cx="9144000" cy="692150"/>
            <a:chOff x="0" y="6165304"/>
            <a:chExt cx="9144000" cy="692696"/>
          </a:xfrm>
        </p:grpSpPr>
        <p:sp>
          <p:nvSpPr>
            <p:cNvPr id="7" name="6 Rectángulo"/>
            <p:cNvSpPr/>
            <p:nvPr/>
          </p:nvSpPr>
          <p:spPr>
            <a:xfrm>
              <a:off x="0" y="6165304"/>
              <a:ext cx="9144000" cy="692696"/>
            </a:xfrm>
            <a:prstGeom prst="rect">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s-DO" b="1" dirty="0"/>
            </a:p>
          </p:txBody>
        </p:sp>
        <p:sp>
          <p:nvSpPr>
            <p:cNvPr id="2056" name="7 CuadroTexto"/>
            <p:cNvSpPr txBox="1">
              <a:spLocks noChangeArrowheads="1"/>
            </p:cNvSpPr>
            <p:nvPr/>
          </p:nvSpPr>
          <p:spPr bwMode="auto">
            <a:xfrm>
              <a:off x="2555776" y="6309320"/>
              <a:ext cx="6408712" cy="369332"/>
            </a:xfrm>
            <a:prstGeom prst="rect">
              <a:avLst/>
            </a:prstGeom>
            <a:noFill/>
            <a:ln w="9525">
              <a:noFill/>
              <a:miter lim="800000"/>
              <a:headEnd/>
              <a:tailEnd/>
            </a:ln>
          </p:spPr>
          <p:txBody>
            <a:bodyPr>
              <a:spAutoFit/>
            </a:bodyPr>
            <a:lstStyle/>
            <a:p>
              <a:pPr algn="r"/>
              <a:r>
                <a:rPr lang="es-DO" dirty="0">
                  <a:solidFill>
                    <a:schemeClr val="bg1"/>
                  </a:solidFill>
                  <a:latin typeface="Tw Cen MT" pitchFamily="34" charset="0"/>
                </a:rPr>
                <a:t>Consejo Nacional de la Empresa Privada | CONEP| </a:t>
              </a:r>
              <a:r>
                <a:rPr lang="es-DO" dirty="0" smtClean="0">
                  <a:solidFill>
                    <a:schemeClr val="bg1"/>
                  </a:solidFill>
                  <a:latin typeface="Tw Cen MT" pitchFamily="34" charset="0"/>
                </a:rPr>
                <a:t>2015 </a:t>
              </a:r>
              <a:endParaRPr lang="es-DO" dirty="0">
                <a:solidFill>
                  <a:schemeClr val="bg1"/>
                </a:solidFill>
                <a:latin typeface="Tw Cen MT" pitchFamily="34" charset="0"/>
              </a:endParaRPr>
            </a:p>
          </p:txBody>
        </p:sp>
      </p:grpSp>
      <p:pic>
        <p:nvPicPr>
          <p:cNvPr id="2053" name="Picture 3"/>
          <p:cNvPicPr>
            <a:picLocks noChangeAspect="1" noChangeArrowheads="1"/>
          </p:cNvPicPr>
          <p:nvPr/>
        </p:nvPicPr>
        <p:blipFill>
          <a:blip r:embed="rId2" cstate="print"/>
          <a:srcRect/>
          <a:stretch>
            <a:fillRect/>
          </a:stretch>
        </p:blipFill>
        <p:spPr bwMode="auto">
          <a:xfrm>
            <a:off x="0" y="0"/>
            <a:ext cx="9144000" cy="1052513"/>
          </a:xfrm>
          <a:prstGeom prst="rect">
            <a:avLst/>
          </a:prstGeom>
          <a:noFill/>
          <a:ln w="9525">
            <a:noFill/>
            <a:miter lim="800000"/>
            <a:headEnd/>
            <a:tailEnd/>
          </a:ln>
        </p:spPr>
      </p:pic>
      <p:sp>
        <p:nvSpPr>
          <p:cNvPr id="8" name="Rounded Rectangle 7"/>
          <p:cNvSpPr/>
          <p:nvPr/>
        </p:nvSpPr>
        <p:spPr>
          <a:xfrm>
            <a:off x="1115616" y="1700808"/>
            <a:ext cx="7056784" cy="3600400"/>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DO" sz="2400" b="1" dirty="0" smtClean="0">
                <a:solidFill>
                  <a:schemeClr val="tx1"/>
                </a:solidFill>
                <a:latin typeface="Arial" pitchFamily="34" charset="0"/>
                <a:cs typeface="Arial" pitchFamily="34" charset="0"/>
              </a:rPr>
              <a:t>LUEGO DE LA ESTATIZACIÓN DE UN SERVICIO PRIVADO EN EL 1955, Y A PESAR DE LA CAPITALIZACIÓN DEL 1999, UNA MARCADA TENDENCIA  A LA REESTATIZACIÓN</a:t>
            </a:r>
            <a:endParaRPr lang="es-DO" sz="2400" b="1" dirty="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Título"/>
          <p:cNvSpPr>
            <a:spLocks noGrp="1"/>
          </p:cNvSpPr>
          <p:nvPr>
            <p:ph type="title"/>
          </p:nvPr>
        </p:nvSpPr>
        <p:spPr>
          <a:xfrm>
            <a:off x="539552" y="836712"/>
            <a:ext cx="8229600" cy="504056"/>
          </a:xfrm>
        </p:spPr>
        <p:txBody>
          <a:bodyPr/>
          <a:lstStyle/>
          <a:p>
            <a:pPr eaLnBrk="1" hangingPunct="1"/>
            <a:r>
              <a:rPr lang="es-ES_tradnl" sz="2400" b="1" u="sng" dirty="0" smtClean="0"/>
              <a:t/>
            </a:r>
            <a:br>
              <a:rPr lang="es-ES_tradnl" sz="2400" b="1" u="sng" dirty="0" smtClean="0"/>
            </a:br>
            <a:r>
              <a:rPr lang="es-ES_tradnl" sz="2400" b="1" u="sng" dirty="0" smtClean="0"/>
              <a:t/>
            </a:r>
            <a:br>
              <a:rPr lang="es-ES_tradnl" sz="2400" b="1" u="sng" dirty="0" smtClean="0"/>
            </a:br>
            <a:endParaRPr lang="es-DO" sz="2400" b="1" dirty="0" smtClean="0">
              <a:latin typeface="Tw Cen MT" pitchFamily="34" charset="0"/>
            </a:endParaRPr>
          </a:p>
        </p:txBody>
      </p:sp>
      <p:sp>
        <p:nvSpPr>
          <p:cNvPr id="3" name="2 Marcador de contenido"/>
          <p:cNvSpPr>
            <a:spLocks noGrp="1"/>
          </p:cNvSpPr>
          <p:nvPr>
            <p:ph idx="1"/>
          </p:nvPr>
        </p:nvSpPr>
        <p:spPr>
          <a:xfrm>
            <a:off x="755576" y="1340768"/>
            <a:ext cx="7704137" cy="4608066"/>
          </a:xfrm>
        </p:spPr>
        <p:txBody>
          <a:bodyPr rtlCol="0">
            <a:normAutofit/>
          </a:bodyPr>
          <a:lstStyle/>
          <a:p>
            <a:pPr marL="342900" lvl="1" indent="-342900" algn="just" eaLnBrk="1" fontAlgn="auto" hangingPunct="1">
              <a:spcAft>
                <a:spcPts val="0"/>
              </a:spcAft>
              <a:buNone/>
              <a:defRPr/>
            </a:pPr>
            <a:endParaRPr lang="es-DO" sz="1900" dirty="0" smtClean="0"/>
          </a:p>
          <a:p>
            <a:pPr marL="342900" lvl="1" indent="-342900" algn="just" eaLnBrk="1" fontAlgn="auto" hangingPunct="1">
              <a:spcAft>
                <a:spcPts val="0"/>
              </a:spcAft>
              <a:buFont typeface="Wingdings" pitchFamily="2" charset="2"/>
              <a:buChar char="Ø"/>
              <a:defRPr/>
            </a:pPr>
            <a:r>
              <a:rPr lang="es-DO" sz="1900" dirty="0" smtClean="0"/>
              <a:t>El Sistema Eléctrico nacional se inició en </a:t>
            </a:r>
            <a:r>
              <a:rPr lang="es-DO" sz="1900" b="1" dirty="0" smtClean="0"/>
              <a:t>1928</a:t>
            </a:r>
            <a:r>
              <a:rPr lang="es-DO" sz="1900" dirty="0" smtClean="0"/>
              <a:t>, cuando mediante</a:t>
            </a:r>
            <a:br>
              <a:rPr lang="es-DO" sz="1900" dirty="0" smtClean="0"/>
            </a:br>
            <a:r>
              <a:rPr lang="es-DO" sz="1900" dirty="0" smtClean="0"/>
              <a:t>decreto presidencial se autorizó la creación de la Compañía Eléctrica</a:t>
            </a:r>
            <a:br>
              <a:rPr lang="es-DO" sz="1900" dirty="0" smtClean="0"/>
            </a:br>
            <a:r>
              <a:rPr lang="es-DO" sz="1900" dirty="0" smtClean="0"/>
              <a:t>de Santo Domingo, la cual quedó encargada de generar, construir,</a:t>
            </a:r>
            <a:br>
              <a:rPr lang="es-DO" sz="1900" dirty="0" smtClean="0"/>
            </a:br>
            <a:r>
              <a:rPr lang="es-DO" sz="1900" dirty="0" smtClean="0"/>
              <a:t>rehabilitar y extender las redes de transmisión y distribución de energía</a:t>
            </a:r>
            <a:br>
              <a:rPr lang="es-DO" sz="1900" dirty="0" smtClean="0"/>
            </a:br>
            <a:r>
              <a:rPr lang="es-DO" sz="1900" dirty="0" smtClean="0"/>
              <a:t>eléctrica.</a:t>
            </a:r>
            <a:endParaRPr lang="es-ES_tradnl" sz="1900" dirty="0" smtClean="0"/>
          </a:p>
          <a:p>
            <a:pPr marL="342900" lvl="1" indent="-342900" algn="just" eaLnBrk="1" fontAlgn="auto" hangingPunct="1">
              <a:spcAft>
                <a:spcPts val="0"/>
              </a:spcAft>
              <a:buFont typeface="Wingdings" pitchFamily="2" charset="2"/>
              <a:buChar char="Ø"/>
              <a:defRPr/>
            </a:pPr>
            <a:r>
              <a:rPr lang="es-ES_tradnl" sz="1900" b="1" u="sng" dirty="0" smtClean="0"/>
              <a:t>Ley No.847</a:t>
            </a:r>
            <a:r>
              <a:rPr lang="es-ES_tradnl" sz="1900" u="sng" dirty="0" smtClean="0"/>
              <a:t> </a:t>
            </a:r>
            <a:r>
              <a:rPr lang="es-ES_tradnl" sz="1900" dirty="0" smtClean="0"/>
              <a:t>sobre sustracción de corriente eléctrica o agua, del 23 de febrero del 1935, que castiga con prisión de 6 meses a 2 años y multa de cien a mil pesos, aplicándose el doble de la pena en caso de reincidencia. (Derogada por la Ley 125-01 General de Electricidad)</a:t>
            </a:r>
          </a:p>
          <a:p>
            <a:pPr marL="342900" lvl="1" indent="-342900" algn="just" eaLnBrk="1" fontAlgn="auto" hangingPunct="1">
              <a:spcAft>
                <a:spcPts val="0"/>
              </a:spcAft>
              <a:buFont typeface="Wingdings" pitchFamily="2" charset="2"/>
              <a:buChar char="Ø"/>
              <a:defRPr/>
            </a:pPr>
            <a:r>
              <a:rPr lang="es-ES_tradnl" sz="1900" b="1" u="sng" dirty="0" smtClean="0"/>
              <a:t>Ley No.848</a:t>
            </a:r>
            <a:r>
              <a:rPr lang="es-ES_tradnl" sz="1900" u="sng" dirty="0" smtClean="0"/>
              <a:t> </a:t>
            </a:r>
            <a:r>
              <a:rPr lang="es-ES_tradnl" sz="1900" dirty="0" smtClean="0"/>
              <a:t>sobre funcionamiento de los servicios de utilidad pública del 21 de febrero del 1935.</a:t>
            </a:r>
          </a:p>
          <a:p>
            <a:pPr marL="342900" lvl="1" indent="-342900" algn="just" eaLnBrk="1" fontAlgn="auto" hangingPunct="1">
              <a:spcAft>
                <a:spcPts val="0"/>
              </a:spcAft>
              <a:buFont typeface="Wingdings" pitchFamily="2" charset="2"/>
              <a:buChar char="Ø"/>
              <a:defRPr/>
            </a:pPr>
            <a:endParaRPr lang="es-DO" sz="1900" dirty="0" smtClean="0"/>
          </a:p>
          <a:p>
            <a:pPr marL="342900" lvl="1" indent="-342900" algn="just" eaLnBrk="1" fontAlgn="auto" hangingPunct="1">
              <a:spcAft>
                <a:spcPts val="0"/>
              </a:spcAft>
              <a:buFont typeface="+mj-lt"/>
              <a:buAutoNum type="arabicPeriod"/>
              <a:defRPr/>
            </a:pPr>
            <a:endParaRPr lang="es-ES_tradnl" sz="1800" dirty="0" smtClean="0"/>
          </a:p>
          <a:p>
            <a:pPr marL="342900" lvl="1" indent="-342900" algn="just" eaLnBrk="1" fontAlgn="auto" hangingPunct="1">
              <a:spcAft>
                <a:spcPts val="0"/>
              </a:spcAft>
              <a:buFont typeface="Arial" pitchFamily="34" charset="0"/>
              <a:buChar char="•"/>
              <a:defRPr/>
            </a:pPr>
            <a:endParaRPr lang="es-DO" sz="1800" dirty="0" smtClean="0"/>
          </a:p>
          <a:p>
            <a:pPr algn="just" eaLnBrk="1" fontAlgn="auto" hangingPunct="1">
              <a:spcAft>
                <a:spcPts val="0"/>
              </a:spcAft>
              <a:buFont typeface="Arial" pitchFamily="34" charset="0"/>
              <a:buChar char="•"/>
              <a:defRPr/>
            </a:pPr>
            <a:endParaRPr lang="es-DO" sz="3000" b="1" dirty="0" smtClean="0">
              <a:cs typeface="Times New Roman" pitchFamily="18" charset="0"/>
            </a:endParaRPr>
          </a:p>
          <a:p>
            <a:pPr eaLnBrk="1" fontAlgn="auto" hangingPunct="1">
              <a:spcAft>
                <a:spcPts val="0"/>
              </a:spcAft>
              <a:buFont typeface="Arial" pitchFamily="34" charset="0"/>
              <a:buChar char="•"/>
              <a:defRPr/>
            </a:pPr>
            <a:endParaRPr lang="es-DO" dirty="0">
              <a:latin typeface="Tw Cen MT" pitchFamily="34" charset="0"/>
            </a:endParaRPr>
          </a:p>
        </p:txBody>
      </p:sp>
      <p:grpSp>
        <p:nvGrpSpPr>
          <p:cNvPr id="2" name="6 Grupo"/>
          <p:cNvGrpSpPr>
            <a:grpSpLocks/>
          </p:cNvGrpSpPr>
          <p:nvPr/>
        </p:nvGrpSpPr>
        <p:grpSpPr bwMode="auto">
          <a:xfrm>
            <a:off x="0" y="6165850"/>
            <a:ext cx="9144000" cy="692150"/>
            <a:chOff x="0" y="6165304"/>
            <a:chExt cx="9144000" cy="692696"/>
          </a:xfrm>
        </p:grpSpPr>
        <p:sp>
          <p:nvSpPr>
            <p:cNvPr id="4" name="3 Rectángulo"/>
            <p:cNvSpPr/>
            <p:nvPr/>
          </p:nvSpPr>
          <p:spPr>
            <a:xfrm>
              <a:off x="0" y="6165304"/>
              <a:ext cx="9144000" cy="692696"/>
            </a:xfrm>
            <a:prstGeom prst="rect">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s-DO"/>
            </a:p>
          </p:txBody>
        </p:sp>
        <p:sp>
          <p:nvSpPr>
            <p:cNvPr id="3079" name="5 CuadroTexto"/>
            <p:cNvSpPr txBox="1">
              <a:spLocks noChangeArrowheads="1"/>
            </p:cNvSpPr>
            <p:nvPr/>
          </p:nvSpPr>
          <p:spPr bwMode="auto">
            <a:xfrm>
              <a:off x="2555776" y="6309320"/>
              <a:ext cx="6408712" cy="369332"/>
            </a:xfrm>
            <a:prstGeom prst="rect">
              <a:avLst/>
            </a:prstGeom>
            <a:noFill/>
            <a:ln w="9525">
              <a:noFill/>
              <a:miter lim="800000"/>
              <a:headEnd/>
              <a:tailEnd/>
            </a:ln>
          </p:spPr>
          <p:txBody>
            <a:bodyPr>
              <a:spAutoFit/>
            </a:bodyPr>
            <a:lstStyle/>
            <a:p>
              <a:pPr algn="r"/>
              <a:r>
                <a:rPr lang="es-DO" dirty="0">
                  <a:solidFill>
                    <a:schemeClr val="bg1"/>
                  </a:solidFill>
                  <a:latin typeface="Tw Cen MT" pitchFamily="34" charset="0"/>
                </a:rPr>
                <a:t>Consejo Nacional de la Empresa Privada | CONEP| </a:t>
              </a:r>
              <a:r>
                <a:rPr lang="es-DO" dirty="0" smtClean="0">
                  <a:solidFill>
                    <a:schemeClr val="bg1"/>
                  </a:solidFill>
                  <a:latin typeface="Tw Cen MT" pitchFamily="34" charset="0"/>
                </a:rPr>
                <a:t>2015 </a:t>
              </a:r>
              <a:endParaRPr lang="es-DO" dirty="0">
                <a:solidFill>
                  <a:schemeClr val="bg1"/>
                </a:solidFill>
                <a:latin typeface="Tw Cen MT" pitchFamily="34" charset="0"/>
              </a:endParaRPr>
            </a:p>
          </p:txBody>
        </p:sp>
      </p:grpSp>
      <p:pic>
        <p:nvPicPr>
          <p:cNvPr id="3077" name="Picture 3"/>
          <p:cNvPicPr>
            <a:picLocks noChangeAspect="1" noChangeArrowheads="1"/>
          </p:cNvPicPr>
          <p:nvPr/>
        </p:nvPicPr>
        <p:blipFill>
          <a:blip r:embed="rId2" cstate="print"/>
          <a:srcRect/>
          <a:stretch>
            <a:fillRect/>
          </a:stretch>
        </p:blipFill>
        <p:spPr bwMode="auto">
          <a:xfrm>
            <a:off x="0" y="0"/>
            <a:ext cx="9144000" cy="333375"/>
          </a:xfrm>
          <a:prstGeom prst="rect">
            <a:avLst/>
          </a:prstGeom>
          <a:noFill/>
          <a:ln w="9525">
            <a:noFill/>
            <a:miter lim="800000"/>
            <a:headEnd/>
            <a:tailEnd/>
          </a:ln>
        </p:spPr>
      </p:pic>
      <p:sp>
        <p:nvSpPr>
          <p:cNvPr id="8" name="7 Flecha derecha"/>
          <p:cNvSpPr/>
          <p:nvPr/>
        </p:nvSpPr>
        <p:spPr>
          <a:xfrm>
            <a:off x="6804248" y="5733256"/>
            <a:ext cx="93610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DO"/>
          </a:p>
        </p:txBody>
      </p:sp>
      <p:sp>
        <p:nvSpPr>
          <p:cNvPr id="9" name="Rounded Rectangle 8"/>
          <p:cNvSpPr/>
          <p:nvPr/>
        </p:nvSpPr>
        <p:spPr>
          <a:xfrm>
            <a:off x="1835696" y="404664"/>
            <a:ext cx="5544616" cy="1008112"/>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u="sng" dirty="0" smtClean="0">
                <a:solidFill>
                  <a:schemeClr val="tx1"/>
                </a:solidFill>
                <a:latin typeface="Arial" pitchFamily="34" charset="0"/>
                <a:cs typeface="Arial" pitchFamily="34" charset="0"/>
              </a:rPr>
              <a:t>MARCO LEGAL DEL SECTOR ELÉCTRICO</a:t>
            </a:r>
            <a:br>
              <a:rPr lang="es-ES_tradnl" b="1" u="sng" dirty="0" smtClean="0">
                <a:solidFill>
                  <a:schemeClr val="tx1"/>
                </a:solidFill>
                <a:latin typeface="Arial" pitchFamily="34" charset="0"/>
                <a:cs typeface="Arial" pitchFamily="34" charset="0"/>
              </a:rPr>
            </a:br>
            <a:r>
              <a:rPr lang="es-ES_tradnl" b="1" u="sng" dirty="0" smtClean="0">
                <a:solidFill>
                  <a:schemeClr val="tx1"/>
                </a:solidFill>
                <a:latin typeface="Arial" pitchFamily="34" charset="0"/>
                <a:cs typeface="Arial" pitchFamily="34" charset="0"/>
              </a:rPr>
              <a:t>RESUMEN HISTÓRICO</a:t>
            </a:r>
          </a:p>
          <a:p>
            <a:pPr algn="ctr"/>
            <a:r>
              <a:rPr lang="es-ES_tradnl" b="1" u="sng" dirty="0" smtClean="0">
                <a:solidFill>
                  <a:schemeClr val="tx1"/>
                </a:solidFill>
                <a:latin typeface="Arial" pitchFamily="34" charset="0"/>
                <a:cs typeface="Arial" pitchFamily="34" charset="0"/>
              </a:rPr>
              <a:t>ORÍGENES</a:t>
            </a:r>
            <a:endParaRPr lang="es-DO" dirty="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Título"/>
          <p:cNvSpPr>
            <a:spLocks noGrp="1"/>
          </p:cNvSpPr>
          <p:nvPr>
            <p:ph type="title"/>
          </p:nvPr>
        </p:nvSpPr>
        <p:spPr>
          <a:xfrm>
            <a:off x="539552" y="836712"/>
            <a:ext cx="8229600" cy="504056"/>
          </a:xfrm>
        </p:spPr>
        <p:txBody>
          <a:bodyPr/>
          <a:lstStyle/>
          <a:p>
            <a:pPr eaLnBrk="1" hangingPunct="1"/>
            <a:r>
              <a:rPr lang="es-ES_tradnl" sz="2400" b="1" u="sng" dirty="0" smtClean="0"/>
              <a:t/>
            </a:r>
            <a:br>
              <a:rPr lang="es-ES_tradnl" sz="2400" b="1" u="sng" dirty="0" smtClean="0"/>
            </a:br>
            <a:r>
              <a:rPr lang="es-ES_tradnl" sz="2400" b="1" u="sng" dirty="0" smtClean="0"/>
              <a:t/>
            </a:r>
            <a:br>
              <a:rPr lang="es-ES_tradnl" sz="2400" b="1" u="sng" dirty="0" smtClean="0"/>
            </a:br>
            <a:endParaRPr lang="es-DO" sz="2400" b="1" dirty="0" smtClean="0">
              <a:latin typeface="Tw Cen MT" pitchFamily="34" charset="0"/>
            </a:endParaRPr>
          </a:p>
        </p:txBody>
      </p:sp>
      <p:sp>
        <p:nvSpPr>
          <p:cNvPr id="3" name="2 Marcador de contenido"/>
          <p:cNvSpPr>
            <a:spLocks noGrp="1"/>
          </p:cNvSpPr>
          <p:nvPr>
            <p:ph idx="1"/>
          </p:nvPr>
        </p:nvSpPr>
        <p:spPr>
          <a:xfrm>
            <a:off x="755576" y="1340768"/>
            <a:ext cx="7704137" cy="4608066"/>
          </a:xfrm>
        </p:spPr>
        <p:txBody>
          <a:bodyPr rtlCol="0">
            <a:normAutofit lnSpcReduction="10000"/>
          </a:bodyPr>
          <a:lstStyle/>
          <a:p>
            <a:pPr marL="342900" lvl="1" indent="-342900" algn="just" eaLnBrk="1" fontAlgn="auto" hangingPunct="1">
              <a:spcAft>
                <a:spcPts val="0"/>
              </a:spcAft>
              <a:buFont typeface="Wingdings" pitchFamily="2" charset="2"/>
              <a:buChar char="Ø"/>
              <a:defRPr/>
            </a:pPr>
            <a:endParaRPr lang="es-DO" sz="1900" b="1" u="sng" dirty="0" smtClean="0"/>
          </a:p>
          <a:p>
            <a:pPr marL="342900" lvl="1" indent="-342900" algn="just" eaLnBrk="1" fontAlgn="auto" hangingPunct="1">
              <a:spcAft>
                <a:spcPts val="0"/>
              </a:spcAft>
              <a:buNone/>
              <a:defRPr/>
            </a:pPr>
            <a:endParaRPr lang="es-DO" sz="1900" b="1" u="sng" dirty="0" smtClean="0"/>
          </a:p>
          <a:p>
            <a:pPr marL="342900" lvl="1" indent="-342900" algn="just" eaLnBrk="1" fontAlgn="auto" hangingPunct="1">
              <a:spcAft>
                <a:spcPts val="0"/>
              </a:spcAft>
              <a:buFont typeface="Wingdings" pitchFamily="2" charset="2"/>
              <a:buChar char="Ø"/>
              <a:defRPr/>
            </a:pPr>
            <a:r>
              <a:rPr lang="es-DO" sz="1900" b="1" u="sng" dirty="0" smtClean="0"/>
              <a:t>1952:  </a:t>
            </a:r>
            <a:r>
              <a:rPr lang="es-DO" sz="1900" dirty="0" smtClean="0"/>
              <a:t>Solicitud del Dictador Trujillo al Congreso Nacional de la revisión del contrato de concesión suscrito entre el Estado Dominicano y la Compañía Eléctrica de Santo Domingo.</a:t>
            </a:r>
            <a:endParaRPr lang="es-DO" sz="1900" b="1" u="sng" dirty="0" smtClean="0"/>
          </a:p>
          <a:p>
            <a:pPr marL="342900" lvl="1" indent="-342900" algn="just" eaLnBrk="1" fontAlgn="auto" hangingPunct="1">
              <a:spcAft>
                <a:spcPts val="0"/>
              </a:spcAft>
              <a:buFont typeface="Wingdings" pitchFamily="2" charset="2"/>
              <a:buChar char="Ø"/>
              <a:defRPr/>
            </a:pPr>
            <a:r>
              <a:rPr lang="es-DO" sz="1900" b="1" u="sng" dirty="0" smtClean="0"/>
              <a:t>Ley No. 4018 de 1954 </a:t>
            </a:r>
            <a:r>
              <a:rPr lang="es-DO" sz="1900" dirty="0" smtClean="0"/>
              <a:t>que declaró de alto interés nacional la adquisición por el Estado de las compañías que entonces producían, transmitían y distribuían electricidad al público en general. </a:t>
            </a:r>
          </a:p>
          <a:p>
            <a:pPr marL="342900" lvl="1" indent="-342900" algn="just" eaLnBrk="1" fontAlgn="auto" hangingPunct="1">
              <a:spcAft>
                <a:spcPts val="0"/>
              </a:spcAft>
              <a:buFont typeface="Wingdings" pitchFamily="2" charset="2"/>
              <a:buChar char="Ø"/>
              <a:defRPr/>
            </a:pPr>
            <a:r>
              <a:rPr lang="es-DO" sz="1900" b="1" dirty="0" smtClean="0"/>
              <a:t>Decreto No. 555 de fecha 19 de enero de 1955</a:t>
            </a:r>
            <a:r>
              <a:rPr lang="es-DO" sz="1900" dirty="0" smtClean="0"/>
              <a:t>, que creó la Corporación Dominicana de Electricidad, (CDE), a la cual se le asignó la responsabilidad de mantener, extender y generar toda la energía eléctrica del país</a:t>
            </a:r>
            <a:endParaRPr lang="es-ES_tradnl" sz="1900" dirty="0" smtClean="0"/>
          </a:p>
          <a:p>
            <a:pPr marL="342900" lvl="1" indent="-342900" algn="just" eaLnBrk="1" fontAlgn="auto" hangingPunct="1">
              <a:spcAft>
                <a:spcPts val="0"/>
              </a:spcAft>
              <a:buFont typeface="Wingdings" pitchFamily="2" charset="2"/>
              <a:buChar char="Ø"/>
              <a:defRPr/>
            </a:pPr>
            <a:r>
              <a:rPr lang="es-ES_tradnl" sz="1900" b="1" u="sng" dirty="0" smtClean="0"/>
              <a:t>Ley 4115 </a:t>
            </a:r>
            <a:r>
              <a:rPr lang="es-ES_tradnl" sz="1900" dirty="0" smtClean="0"/>
              <a:t>ley orgánica de la CDE del 21 de abril de 1</a:t>
            </a:r>
            <a:r>
              <a:rPr lang="es-ES" sz="1900" dirty="0" smtClean="0"/>
              <a:t>955, </a:t>
            </a:r>
            <a:r>
              <a:rPr lang="es-DO" sz="1900" dirty="0" smtClean="0"/>
              <a:t>que le otorgó jurisdicción y autonomía a esa corporación para ejercer la autoridad eléctrica en el territorio de la República Dominicana </a:t>
            </a:r>
            <a:r>
              <a:rPr lang="es-DO" sz="1900" b="1" dirty="0" smtClean="0"/>
              <a:t>de manera exclusiva</a:t>
            </a:r>
            <a:r>
              <a:rPr lang="es-DO" sz="1900" dirty="0" smtClean="0"/>
              <a:t>.</a:t>
            </a:r>
            <a:endParaRPr lang="es-ES_tradnl" sz="1900" dirty="0" smtClean="0"/>
          </a:p>
          <a:p>
            <a:pPr marL="342900" lvl="1" indent="-342900" algn="just" eaLnBrk="1" fontAlgn="auto" hangingPunct="1">
              <a:spcAft>
                <a:spcPts val="0"/>
              </a:spcAft>
              <a:buFont typeface="+mj-lt"/>
              <a:buAutoNum type="arabicPeriod"/>
              <a:defRPr/>
            </a:pPr>
            <a:endParaRPr lang="es-ES_tradnl" sz="1800" dirty="0" smtClean="0"/>
          </a:p>
          <a:p>
            <a:pPr marL="342900" lvl="1" indent="-342900" algn="just" eaLnBrk="1" fontAlgn="auto" hangingPunct="1">
              <a:spcAft>
                <a:spcPts val="0"/>
              </a:spcAft>
              <a:buFont typeface="Arial" pitchFamily="34" charset="0"/>
              <a:buChar char="•"/>
              <a:defRPr/>
            </a:pPr>
            <a:endParaRPr lang="es-DO" sz="1800" dirty="0" smtClean="0"/>
          </a:p>
          <a:p>
            <a:pPr algn="just" eaLnBrk="1" fontAlgn="auto" hangingPunct="1">
              <a:spcAft>
                <a:spcPts val="0"/>
              </a:spcAft>
              <a:buFont typeface="Arial" pitchFamily="34" charset="0"/>
              <a:buChar char="•"/>
              <a:defRPr/>
            </a:pPr>
            <a:endParaRPr lang="es-DO" sz="3000" b="1" dirty="0" smtClean="0">
              <a:cs typeface="Times New Roman" pitchFamily="18" charset="0"/>
            </a:endParaRPr>
          </a:p>
          <a:p>
            <a:pPr eaLnBrk="1" fontAlgn="auto" hangingPunct="1">
              <a:spcAft>
                <a:spcPts val="0"/>
              </a:spcAft>
              <a:buFont typeface="Arial" pitchFamily="34" charset="0"/>
              <a:buChar char="•"/>
              <a:defRPr/>
            </a:pPr>
            <a:endParaRPr lang="es-DO" dirty="0">
              <a:latin typeface="Tw Cen MT" pitchFamily="34" charset="0"/>
            </a:endParaRPr>
          </a:p>
        </p:txBody>
      </p:sp>
      <p:grpSp>
        <p:nvGrpSpPr>
          <p:cNvPr id="2" name="6 Grupo"/>
          <p:cNvGrpSpPr>
            <a:grpSpLocks/>
          </p:cNvGrpSpPr>
          <p:nvPr/>
        </p:nvGrpSpPr>
        <p:grpSpPr bwMode="auto">
          <a:xfrm>
            <a:off x="0" y="6165850"/>
            <a:ext cx="9144000" cy="692150"/>
            <a:chOff x="0" y="6165304"/>
            <a:chExt cx="9144000" cy="692696"/>
          </a:xfrm>
        </p:grpSpPr>
        <p:sp>
          <p:nvSpPr>
            <p:cNvPr id="4" name="3 Rectángulo"/>
            <p:cNvSpPr/>
            <p:nvPr/>
          </p:nvSpPr>
          <p:spPr>
            <a:xfrm>
              <a:off x="0" y="6165304"/>
              <a:ext cx="9144000" cy="692696"/>
            </a:xfrm>
            <a:prstGeom prst="rect">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s-DO"/>
            </a:p>
          </p:txBody>
        </p:sp>
        <p:sp>
          <p:nvSpPr>
            <p:cNvPr id="3079" name="5 CuadroTexto"/>
            <p:cNvSpPr txBox="1">
              <a:spLocks noChangeArrowheads="1"/>
            </p:cNvSpPr>
            <p:nvPr/>
          </p:nvSpPr>
          <p:spPr bwMode="auto">
            <a:xfrm>
              <a:off x="2555776" y="6309320"/>
              <a:ext cx="6408712" cy="369332"/>
            </a:xfrm>
            <a:prstGeom prst="rect">
              <a:avLst/>
            </a:prstGeom>
            <a:noFill/>
            <a:ln w="9525">
              <a:noFill/>
              <a:miter lim="800000"/>
              <a:headEnd/>
              <a:tailEnd/>
            </a:ln>
          </p:spPr>
          <p:txBody>
            <a:bodyPr>
              <a:spAutoFit/>
            </a:bodyPr>
            <a:lstStyle/>
            <a:p>
              <a:pPr algn="r"/>
              <a:r>
                <a:rPr lang="es-DO" dirty="0">
                  <a:solidFill>
                    <a:schemeClr val="bg1"/>
                  </a:solidFill>
                  <a:latin typeface="Tw Cen MT" pitchFamily="34" charset="0"/>
                </a:rPr>
                <a:t>Consejo Nacional de la Empresa Privada | CONEP| </a:t>
              </a:r>
              <a:r>
                <a:rPr lang="es-DO" dirty="0" smtClean="0">
                  <a:solidFill>
                    <a:schemeClr val="bg1"/>
                  </a:solidFill>
                  <a:latin typeface="Tw Cen MT" pitchFamily="34" charset="0"/>
                </a:rPr>
                <a:t>2015 </a:t>
              </a:r>
              <a:endParaRPr lang="es-DO" dirty="0">
                <a:solidFill>
                  <a:schemeClr val="bg1"/>
                </a:solidFill>
                <a:latin typeface="Tw Cen MT" pitchFamily="34" charset="0"/>
              </a:endParaRPr>
            </a:p>
          </p:txBody>
        </p:sp>
      </p:grpSp>
      <p:pic>
        <p:nvPicPr>
          <p:cNvPr id="3077" name="Picture 3"/>
          <p:cNvPicPr>
            <a:picLocks noChangeAspect="1" noChangeArrowheads="1"/>
          </p:cNvPicPr>
          <p:nvPr/>
        </p:nvPicPr>
        <p:blipFill>
          <a:blip r:embed="rId2" cstate="print"/>
          <a:srcRect/>
          <a:stretch>
            <a:fillRect/>
          </a:stretch>
        </p:blipFill>
        <p:spPr bwMode="auto">
          <a:xfrm>
            <a:off x="0" y="0"/>
            <a:ext cx="9144000" cy="333375"/>
          </a:xfrm>
          <a:prstGeom prst="rect">
            <a:avLst/>
          </a:prstGeom>
          <a:noFill/>
          <a:ln w="9525">
            <a:noFill/>
            <a:miter lim="800000"/>
            <a:headEnd/>
            <a:tailEnd/>
          </a:ln>
        </p:spPr>
      </p:pic>
      <p:sp>
        <p:nvSpPr>
          <p:cNvPr id="8" name="7 Flecha derecha"/>
          <p:cNvSpPr/>
          <p:nvPr/>
        </p:nvSpPr>
        <p:spPr>
          <a:xfrm>
            <a:off x="6804248" y="5733256"/>
            <a:ext cx="93610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DO"/>
          </a:p>
        </p:txBody>
      </p:sp>
      <p:sp>
        <p:nvSpPr>
          <p:cNvPr id="9" name="Rounded Rectangle 8"/>
          <p:cNvSpPr/>
          <p:nvPr/>
        </p:nvSpPr>
        <p:spPr>
          <a:xfrm>
            <a:off x="1907704" y="404664"/>
            <a:ext cx="5472608" cy="1008112"/>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u="sng" dirty="0" smtClean="0">
                <a:solidFill>
                  <a:schemeClr val="tx1"/>
                </a:solidFill>
                <a:latin typeface="Arial" pitchFamily="34" charset="0"/>
                <a:cs typeface="Arial" pitchFamily="34" charset="0"/>
              </a:rPr>
              <a:t>MARCO LEGAL DEL SECTOR ELÉCTRICO</a:t>
            </a:r>
            <a:br>
              <a:rPr lang="es-ES_tradnl" b="1" u="sng" dirty="0" smtClean="0">
                <a:solidFill>
                  <a:schemeClr val="tx1"/>
                </a:solidFill>
                <a:latin typeface="Arial" pitchFamily="34" charset="0"/>
                <a:cs typeface="Arial" pitchFamily="34" charset="0"/>
              </a:rPr>
            </a:br>
            <a:r>
              <a:rPr lang="es-ES_tradnl" b="1" u="sng" dirty="0" smtClean="0">
                <a:solidFill>
                  <a:schemeClr val="tx1"/>
                </a:solidFill>
                <a:latin typeface="Arial" pitchFamily="34" charset="0"/>
                <a:cs typeface="Arial" pitchFamily="34" charset="0"/>
              </a:rPr>
              <a:t>RESUMEN HISTÓRICO</a:t>
            </a:r>
          </a:p>
          <a:p>
            <a:pPr algn="ctr"/>
            <a:r>
              <a:rPr lang="es-ES_tradnl" b="1" u="sng" dirty="0" smtClean="0">
                <a:solidFill>
                  <a:schemeClr val="tx1"/>
                </a:solidFill>
                <a:latin typeface="Arial" pitchFamily="34" charset="0"/>
                <a:cs typeface="Arial" pitchFamily="34" charset="0"/>
              </a:rPr>
              <a:t>ESTATIZACIÓN</a:t>
            </a:r>
            <a:endParaRPr lang="es-DO" dirty="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2 Marcador de contenido"/>
          <p:cNvSpPr>
            <a:spLocks noGrp="1"/>
          </p:cNvSpPr>
          <p:nvPr>
            <p:ph idx="1"/>
          </p:nvPr>
        </p:nvSpPr>
        <p:spPr>
          <a:xfrm>
            <a:off x="755576" y="1196752"/>
            <a:ext cx="7704137" cy="4536504"/>
          </a:xfrm>
        </p:spPr>
        <p:txBody>
          <a:bodyPr/>
          <a:lstStyle/>
          <a:p>
            <a:pPr marL="342900" lvl="1" indent="-342900" algn="just" eaLnBrk="1" hangingPunct="1">
              <a:buFont typeface="Wingdings" pitchFamily="2" charset="2"/>
              <a:buChar char="Ø"/>
            </a:pPr>
            <a:endParaRPr lang="es-DO" sz="1900" dirty="0" smtClean="0"/>
          </a:p>
          <a:p>
            <a:pPr algn="just" eaLnBrk="1" hangingPunct="1">
              <a:buFont typeface="Wingdings" pitchFamily="2" charset="2"/>
              <a:buChar char="Ø"/>
            </a:pPr>
            <a:r>
              <a:rPr lang="es-DO" sz="1800" dirty="0" smtClean="0"/>
              <a:t>Luego de varias modificaciones a la Ley No. 4115, el 30 de junio del año </a:t>
            </a:r>
            <a:br>
              <a:rPr lang="es-DO" sz="1800" dirty="0" smtClean="0"/>
            </a:br>
            <a:r>
              <a:rPr lang="es-DO" sz="1800" dirty="0" smtClean="0"/>
              <a:t>1966 se promulgó la Ley Orgánica de la Secretaría de Estado de</a:t>
            </a:r>
            <a:br>
              <a:rPr lang="es-DO" sz="1800" dirty="0" smtClean="0"/>
            </a:br>
            <a:r>
              <a:rPr lang="es-DO" sz="1800" dirty="0" smtClean="0"/>
              <a:t>Industria y Comercio No. 290-66, la cual creó una instancia superior a la Secretaría de </a:t>
            </a:r>
            <a:r>
              <a:rPr lang="es-DO" sz="1800" dirty="0" smtClean="0"/>
              <a:t>Estado que </a:t>
            </a:r>
            <a:r>
              <a:rPr lang="es-DO" sz="1800" dirty="0" smtClean="0"/>
              <a:t>quedó encargada de la política energética del país. </a:t>
            </a:r>
            <a:r>
              <a:rPr lang="es-ES" sz="1800" dirty="0" smtClean="0"/>
              <a:t>Aunque </a:t>
            </a:r>
            <a:r>
              <a:rPr lang="es-ES" sz="1800" dirty="0" smtClean="0"/>
              <a:t>supuestamente sería </a:t>
            </a:r>
            <a:r>
              <a:rPr lang="es-DO" sz="1800" dirty="0" smtClean="0"/>
              <a:t>una instancia superior </a:t>
            </a:r>
            <a:r>
              <a:rPr lang="es-DO" sz="1800" dirty="0" smtClean="0"/>
              <a:t>a la </a:t>
            </a:r>
            <a:r>
              <a:rPr lang="es-DO" sz="1800" dirty="0" smtClean="0"/>
              <a:t>CDE, en la práctica esto no tuvo mayor impacto.</a:t>
            </a:r>
          </a:p>
          <a:p>
            <a:pPr algn="just" eaLnBrk="1" hangingPunct="1">
              <a:buFont typeface="Wingdings" pitchFamily="2" charset="2"/>
              <a:buChar char="Ø"/>
            </a:pPr>
            <a:endParaRPr lang="es-DO" sz="1800" dirty="0" smtClean="0"/>
          </a:p>
          <a:p>
            <a:pPr algn="just" eaLnBrk="1" hangingPunct="1">
              <a:buFont typeface="Wingdings" pitchFamily="2" charset="2"/>
              <a:buChar char="Ø"/>
            </a:pPr>
            <a:r>
              <a:rPr lang="es-DO" sz="1800" dirty="0" smtClean="0"/>
              <a:t>Decreto del Poder Ejecutivo No. 584 del 1979, que creó la</a:t>
            </a:r>
            <a:br>
              <a:rPr lang="es-DO" sz="1800" dirty="0" smtClean="0"/>
            </a:br>
            <a:r>
              <a:rPr lang="es-DO" sz="1800" dirty="0" smtClean="0"/>
              <a:t>Comisión Nacional de Energía, la cual bajo la dirección de la Secretaría</a:t>
            </a:r>
            <a:br>
              <a:rPr lang="es-DO" sz="1800" dirty="0" smtClean="0"/>
            </a:br>
            <a:r>
              <a:rPr lang="es-DO" sz="1800" dirty="0" smtClean="0"/>
              <a:t>de Estado de Industria y Comercio se le atribuyeron las funciones de delinear y proponer al Poder Ejecutivo los programas de inversión para</a:t>
            </a:r>
            <a:br>
              <a:rPr lang="es-DO" sz="1800" dirty="0" smtClean="0"/>
            </a:br>
            <a:r>
              <a:rPr lang="es-DO" sz="1800" dirty="0" smtClean="0"/>
              <a:t>la generación de energía.</a:t>
            </a:r>
          </a:p>
          <a:p>
            <a:pPr algn="just" eaLnBrk="1" hangingPunct="1">
              <a:buFont typeface="Wingdings" pitchFamily="2" charset="2"/>
              <a:buChar char="Ø"/>
            </a:pPr>
            <a:endParaRPr lang="es-DO" sz="1800" dirty="0" smtClean="0"/>
          </a:p>
        </p:txBody>
      </p:sp>
      <p:grpSp>
        <p:nvGrpSpPr>
          <p:cNvPr id="2" name="6 Grupo"/>
          <p:cNvGrpSpPr>
            <a:grpSpLocks/>
          </p:cNvGrpSpPr>
          <p:nvPr/>
        </p:nvGrpSpPr>
        <p:grpSpPr bwMode="auto">
          <a:xfrm>
            <a:off x="0" y="6165850"/>
            <a:ext cx="9144000" cy="692150"/>
            <a:chOff x="0" y="6165304"/>
            <a:chExt cx="9144000" cy="692696"/>
          </a:xfrm>
        </p:grpSpPr>
        <p:sp>
          <p:nvSpPr>
            <p:cNvPr id="4" name="3 Rectángulo"/>
            <p:cNvSpPr/>
            <p:nvPr/>
          </p:nvSpPr>
          <p:spPr>
            <a:xfrm>
              <a:off x="0" y="6165304"/>
              <a:ext cx="9144000" cy="692696"/>
            </a:xfrm>
            <a:prstGeom prst="rect">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s-DO"/>
            </a:p>
          </p:txBody>
        </p:sp>
        <p:sp>
          <p:nvSpPr>
            <p:cNvPr id="4104" name="5 CuadroTexto"/>
            <p:cNvSpPr txBox="1">
              <a:spLocks noChangeArrowheads="1"/>
            </p:cNvSpPr>
            <p:nvPr/>
          </p:nvSpPr>
          <p:spPr bwMode="auto">
            <a:xfrm>
              <a:off x="2555776" y="6309320"/>
              <a:ext cx="6408712" cy="369332"/>
            </a:xfrm>
            <a:prstGeom prst="rect">
              <a:avLst/>
            </a:prstGeom>
            <a:noFill/>
            <a:ln w="9525">
              <a:noFill/>
              <a:miter lim="800000"/>
              <a:headEnd/>
              <a:tailEnd/>
            </a:ln>
          </p:spPr>
          <p:txBody>
            <a:bodyPr>
              <a:spAutoFit/>
            </a:bodyPr>
            <a:lstStyle/>
            <a:p>
              <a:pPr algn="r"/>
              <a:r>
                <a:rPr lang="es-DO" dirty="0">
                  <a:solidFill>
                    <a:schemeClr val="bg1"/>
                  </a:solidFill>
                  <a:latin typeface="Tw Cen MT" pitchFamily="34" charset="0"/>
                </a:rPr>
                <a:t>Consejo Nacional de la Empresa Privada | CONEP| </a:t>
              </a:r>
              <a:r>
                <a:rPr lang="es-DO" dirty="0" smtClean="0">
                  <a:solidFill>
                    <a:schemeClr val="bg1"/>
                  </a:solidFill>
                  <a:latin typeface="Tw Cen MT" pitchFamily="34" charset="0"/>
                </a:rPr>
                <a:t>2015 </a:t>
              </a:r>
              <a:endParaRPr lang="es-DO" dirty="0">
                <a:solidFill>
                  <a:schemeClr val="bg1"/>
                </a:solidFill>
                <a:latin typeface="Tw Cen MT" pitchFamily="34" charset="0"/>
              </a:endParaRPr>
            </a:p>
          </p:txBody>
        </p:sp>
      </p:grpSp>
      <p:pic>
        <p:nvPicPr>
          <p:cNvPr id="4101" name="Picture 3"/>
          <p:cNvPicPr>
            <a:picLocks noChangeAspect="1" noChangeArrowheads="1"/>
          </p:cNvPicPr>
          <p:nvPr/>
        </p:nvPicPr>
        <p:blipFill>
          <a:blip r:embed="rId2" cstate="print"/>
          <a:srcRect/>
          <a:stretch>
            <a:fillRect/>
          </a:stretch>
        </p:blipFill>
        <p:spPr bwMode="auto">
          <a:xfrm>
            <a:off x="0" y="0"/>
            <a:ext cx="9144000" cy="333375"/>
          </a:xfrm>
          <a:prstGeom prst="rect">
            <a:avLst/>
          </a:prstGeom>
          <a:noFill/>
          <a:ln w="9525">
            <a:noFill/>
            <a:miter lim="800000"/>
            <a:headEnd/>
            <a:tailEnd/>
          </a:ln>
        </p:spPr>
      </p:pic>
      <p:sp>
        <p:nvSpPr>
          <p:cNvPr id="12" name="11 CuadroTexto"/>
          <p:cNvSpPr txBox="1"/>
          <p:nvPr/>
        </p:nvSpPr>
        <p:spPr>
          <a:xfrm>
            <a:off x="755576" y="836712"/>
            <a:ext cx="7920880" cy="369332"/>
          </a:xfrm>
          <a:prstGeom prst="rect">
            <a:avLst/>
          </a:prstGeom>
          <a:noFill/>
        </p:spPr>
        <p:txBody>
          <a:bodyPr wrap="square" rtlCol="0">
            <a:spAutoFit/>
          </a:bodyPr>
          <a:lstStyle/>
          <a:p>
            <a:endParaRPr lang="es-DO" dirty="0"/>
          </a:p>
        </p:txBody>
      </p:sp>
      <p:sp>
        <p:nvSpPr>
          <p:cNvPr id="18" name="17 CuadroTexto"/>
          <p:cNvSpPr txBox="1"/>
          <p:nvPr/>
        </p:nvSpPr>
        <p:spPr>
          <a:xfrm>
            <a:off x="1259632" y="692696"/>
            <a:ext cx="6336704" cy="830997"/>
          </a:xfrm>
          <a:prstGeom prst="rect">
            <a:avLst/>
          </a:prstGeom>
          <a:noFill/>
        </p:spPr>
        <p:txBody>
          <a:bodyPr wrap="square" rtlCol="0">
            <a:spAutoFit/>
          </a:bodyPr>
          <a:lstStyle/>
          <a:p>
            <a:pPr algn="ctr"/>
            <a:r>
              <a:rPr lang="es-ES_tradnl" sz="2400" b="1" u="sng" dirty="0" smtClean="0"/>
              <a:t/>
            </a:r>
            <a:br>
              <a:rPr lang="es-ES_tradnl" sz="2400" b="1" u="sng" dirty="0" smtClean="0"/>
            </a:br>
            <a:endParaRPr lang="es-DO" sz="2400" dirty="0"/>
          </a:p>
        </p:txBody>
      </p:sp>
      <p:sp>
        <p:nvSpPr>
          <p:cNvPr id="10" name="Rounded Rectangle 9"/>
          <p:cNvSpPr/>
          <p:nvPr/>
        </p:nvSpPr>
        <p:spPr>
          <a:xfrm>
            <a:off x="1835696" y="404664"/>
            <a:ext cx="5472608" cy="1008112"/>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u="sng" dirty="0" smtClean="0">
                <a:solidFill>
                  <a:schemeClr val="tx1"/>
                </a:solidFill>
                <a:latin typeface="Arial" pitchFamily="34" charset="0"/>
                <a:cs typeface="Arial" pitchFamily="34" charset="0"/>
              </a:rPr>
              <a:t>MARCO LEGAL DEL SECTOR ELÉCTRICO</a:t>
            </a:r>
            <a:br>
              <a:rPr lang="es-ES_tradnl" b="1" u="sng" dirty="0" smtClean="0">
                <a:solidFill>
                  <a:schemeClr val="tx1"/>
                </a:solidFill>
                <a:latin typeface="Arial" pitchFamily="34" charset="0"/>
                <a:cs typeface="Arial" pitchFamily="34" charset="0"/>
              </a:rPr>
            </a:br>
            <a:r>
              <a:rPr lang="es-ES_tradnl" b="1" u="sng" dirty="0" smtClean="0">
                <a:solidFill>
                  <a:schemeClr val="tx1"/>
                </a:solidFill>
                <a:latin typeface="Arial" pitchFamily="34" charset="0"/>
                <a:cs typeface="Arial" pitchFamily="34" charset="0"/>
              </a:rPr>
              <a:t>RESUMEN HISTÓRICO</a:t>
            </a:r>
          </a:p>
          <a:p>
            <a:pPr algn="ctr"/>
            <a:r>
              <a:rPr lang="es-ES_tradnl" b="1" u="sng" dirty="0" smtClean="0">
                <a:solidFill>
                  <a:schemeClr val="tx1"/>
                </a:solidFill>
                <a:latin typeface="Arial" pitchFamily="34" charset="0"/>
                <a:cs typeface="Arial" pitchFamily="34" charset="0"/>
              </a:rPr>
              <a:t>ESTATIZACIÓN</a:t>
            </a:r>
            <a:endParaRPr lang="es-DO" dirty="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2 Marcador de contenido"/>
          <p:cNvSpPr>
            <a:spLocks noGrp="1"/>
          </p:cNvSpPr>
          <p:nvPr>
            <p:ph idx="1"/>
          </p:nvPr>
        </p:nvSpPr>
        <p:spPr>
          <a:xfrm>
            <a:off x="755576" y="1196752"/>
            <a:ext cx="7704137" cy="4536504"/>
          </a:xfrm>
        </p:spPr>
        <p:txBody>
          <a:bodyPr/>
          <a:lstStyle/>
          <a:p>
            <a:pPr marL="342900" lvl="1" indent="-342900" algn="just" eaLnBrk="1" hangingPunct="1">
              <a:buFont typeface="Wingdings" pitchFamily="2" charset="2"/>
              <a:buChar char="Ø"/>
            </a:pPr>
            <a:endParaRPr lang="es-DO" sz="1900" dirty="0" smtClean="0"/>
          </a:p>
          <a:p>
            <a:pPr algn="just" eaLnBrk="1" hangingPunct="1">
              <a:buFont typeface="Wingdings" pitchFamily="2" charset="2"/>
              <a:buChar char="Ø"/>
            </a:pPr>
            <a:r>
              <a:rPr lang="es-DO" sz="1800" dirty="0" smtClean="0"/>
              <a:t>Ley 14-90 sobre Incentivo al Desarrollo Eléctrico Nacional, que estableció incentivos y amnistías fiscales a las empresas que se dedicaren a la producción de energía eléctrica y fue derogada en el año 1992 con la promulgación de la Ley 11-92 que creó el Código Tributario. Bajo este marco legal se suscribieron múltiples contratos de venta de energía con generadores privados independientes, algunos de los cuales aún están vigentes.</a:t>
            </a:r>
          </a:p>
          <a:p>
            <a:pPr algn="just" eaLnBrk="1" hangingPunct="1">
              <a:buFont typeface="Wingdings" pitchFamily="2" charset="2"/>
              <a:buChar char="Ø"/>
            </a:pPr>
            <a:r>
              <a:rPr lang="es-DO" sz="1800" dirty="0" smtClean="0"/>
              <a:t>En el año 1993 en el marco de varias reformas estructurales que había hecho el país como la del Código Laboral y el Código Tributario, el Presidente de la República introdujo al Congreso Nacional el Proyecto de Ley General de</a:t>
            </a:r>
            <a:br>
              <a:rPr lang="es-DO" sz="1800" dirty="0" smtClean="0"/>
            </a:br>
            <a:r>
              <a:rPr lang="es-DO" sz="1800" dirty="0" smtClean="0"/>
              <a:t>Electricidad el día 27 de diciembre del año </a:t>
            </a:r>
            <a:r>
              <a:rPr lang="es-DO" sz="1800" dirty="0" smtClean="0"/>
              <a:t>1993. El </a:t>
            </a:r>
            <a:r>
              <a:rPr lang="es-DO" sz="1800" dirty="0" smtClean="0"/>
              <a:t>Proyecto </a:t>
            </a:r>
            <a:r>
              <a:rPr lang="es-DO" sz="1800" dirty="0" smtClean="0"/>
              <a:t>quedó estancado </a:t>
            </a:r>
            <a:r>
              <a:rPr lang="es-DO" sz="1800" dirty="0" smtClean="0"/>
              <a:t>en el </a:t>
            </a:r>
            <a:r>
              <a:rPr lang="es-DO" sz="1800" dirty="0" smtClean="0"/>
              <a:t>Congreso Nacional </a:t>
            </a:r>
            <a:r>
              <a:rPr lang="es-DO" sz="1800" dirty="0" smtClean="0"/>
              <a:t>por falta de consenso de una visión y no se convirtió en ley.</a:t>
            </a:r>
          </a:p>
        </p:txBody>
      </p:sp>
      <p:grpSp>
        <p:nvGrpSpPr>
          <p:cNvPr id="2" name="6 Grupo"/>
          <p:cNvGrpSpPr>
            <a:grpSpLocks/>
          </p:cNvGrpSpPr>
          <p:nvPr/>
        </p:nvGrpSpPr>
        <p:grpSpPr bwMode="auto">
          <a:xfrm>
            <a:off x="0" y="6165850"/>
            <a:ext cx="9144000" cy="692150"/>
            <a:chOff x="0" y="6165304"/>
            <a:chExt cx="9144000" cy="692696"/>
          </a:xfrm>
        </p:grpSpPr>
        <p:sp>
          <p:nvSpPr>
            <p:cNvPr id="4" name="3 Rectángulo"/>
            <p:cNvSpPr/>
            <p:nvPr/>
          </p:nvSpPr>
          <p:spPr>
            <a:xfrm>
              <a:off x="0" y="6165304"/>
              <a:ext cx="9144000" cy="692696"/>
            </a:xfrm>
            <a:prstGeom prst="rect">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s-DO"/>
            </a:p>
          </p:txBody>
        </p:sp>
        <p:sp>
          <p:nvSpPr>
            <p:cNvPr id="4104" name="5 CuadroTexto"/>
            <p:cNvSpPr txBox="1">
              <a:spLocks noChangeArrowheads="1"/>
            </p:cNvSpPr>
            <p:nvPr/>
          </p:nvSpPr>
          <p:spPr bwMode="auto">
            <a:xfrm>
              <a:off x="2555776" y="6309320"/>
              <a:ext cx="6408712" cy="369332"/>
            </a:xfrm>
            <a:prstGeom prst="rect">
              <a:avLst/>
            </a:prstGeom>
            <a:noFill/>
            <a:ln w="9525">
              <a:noFill/>
              <a:miter lim="800000"/>
              <a:headEnd/>
              <a:tailEnd/>
            </a:ln>
          </p:spPr>
          <p:txBody>
            <a:bodyPr>
              <a:spAutoFit/>
            </a:bodyPr>
            <a:lstStyle/>
            <a:p>
              <a:pPr algn="r"/>
              <a:r>
                <a:rPr lang="es-DO" dirty="0">
                  <a:solidFill>
                    <a:schemeClr val="bg1"/>
                  </a:solidFill>
                  <a:latin typeface="Tw Cen MT" pitchFamily="34" charset="0"/>
                </a:rPr>
                <a:t>Consejo Nacional de la Empresa Privada | CONEP| </a:t>
              </a:r>
              <a:r>
                <a:rPr lang="es-DO" dirty="0" smtClean="0">
                  <a:solidFill>
                    <a:schemeClr val="bg1"/>
                  </a:solidFill>
                  <a:latin typeface="Tw Cen MT" pitchFamily="34" charset="0"/>
                </a:rPr>
                <a:t>2015 </a:t>
              </a:r>
              <a:endParaRPr lang="es-DO" dirty="0">
                <a:solidFill>
                  <a:schemeClr val="bg1"/>
                </a:solidFill>
                <a:latin typeface="Tw Cen MT" pitchFamily="34" charset="0"/>
              </a:endParaRPr>
            </a:p>
          </p:txBody>
        </p:sp>
      </p:grpSp>
      <p:pic>
        <p:nvPicPr>
          <p:cNvPr id="4101" name="Picture 3"/>
          <p:cNvPicPr>
            <a:picLocks noChangeAspect="1" noChangeArrowheads="1"/>
          </p:cNvPicPr>
          <p:nvPr/>
        </p:nvPicPr>
        <p:blipFill>
          <a:blip r:embed="rId2" cstate="print"/>
          <a:srcRect/>
          <a:stretch>
            <a:fillRect/>
          </a:stretch>
        </p:blipFill>
        <p:spPr bwMode="auto">
          <a:xfrm>
            <a:off x="0" y="0"/>
            <a:ext cx="9144000" cy="333375"/>
          </a:xfrm>
          <a:prstGeom prst="rect">
            <a:avLst/>
          </a:prstGeom>
          <a:noFill/>
          <a:ln w="9525">
            <a:noFill/>
            <a:miter lim="800000"/>
            <a:headEnd/>
            <a:tailEnd/>
          </a:ln>
        </p:spPr>
      </p:pic>
      <p:sp>
        <p:nvSpPr>
          <p:cNvPr id="12" name="11 CuadroTexto"/>
          <p:cNvSpPr txBox="1"/>
          <p:nvPr/>
        </p:nvSpPr>
        <p:spPr>
          <a:xfrm>
            <a:off x="755576" y="836712"/>
            <a:ext cx="7920880" cy="369332"/>
          </a:xfrm>
          <a:prstGeom prst="rect">
            <a:avLst/>
          </a:prstGeom>
          <a:noFill/>
        </p:spPr>
        <p:txBody>
          <a:bodyPr wrap="square" rtlCol="0">
            <a:spAutoFit/>
          </a:bodyPr>
          <a:lstStyle/>
          <a:p>
            <a:endParaRPr lang="es-DO" dirty="0"/>
          </a:p>
        </p:txBody>
      </p:sp>
      <p:sp>
        <p:nvSpPr>
          <p:cNvPr id="18" name="17 CuadroTexto"/>
          <p:cNvSpPr txBox="1"/>
          <p:nvPr/>
        </p:nvSpPr>
        <p:spPr>
          <a:xfrm>
            <a:off x="1259632" y="692696"/>
            <a:ext cx="6336704" cy="830997"/>
          </a:xfrm>
          <a:prstGeom prst="rect">
            <a:avLst/>
          </a:prstGeom>
          <a:noFill/>
        </p:spPr>
        <p:txBody>
          <a:bodyPr wrap="square" rtlCol="0">
            <a:spAutoFit/>
          </a:bodyPr>
          <a:lstStyle/>
          <a:p>
            <a:pPr algn="ctr"/>
            <a:r>
              <a:rPr lang="es-ES_tradnl" sz="2400" b="1" u="sng" dirty="0" smtClean="0"/>
              <a:t/>
            </a:r>
            <a:br>
              <a:rPr lang="es-ES_tradnl" sz="2400" b="1" u="sng" dirty="0" smtClean="0"/>
            </a:br>
            <a:endParaRPr lang="es-DO" sz="2400" dirty="0"/>
          </a:p>
        </p:txBody>
      </p:sp>
      <p:sp>
        <p:nvSpPr>
          <p:cNvPr id="10" name="Rounded Rectangle 9"/>
          <p:cNvSpPr/>
          <p:nvPr/>
        </p:nvSpPr>
        <p:spPr>
          <a:xfrm>
            <a:off x="1835696" y="404664"/>
            <a:ext cx="5472608" cy="1008112"/>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u="sng" dirty="0" smtClean="0">
                <a:solidFill>
                  <a:schemeClr val="tx1"/>
                </a:solidFill>
                <a:latin typeface="Arial" pitchFamily="34" charset="0"/>
                <a:cs typeface="Arial" pitchFamily="34" charset="0"/>
              </a:rPr>
              <a:t>MARCO LEGAL DEL SECTOR ELÉCTRICO</a:t>
            </a:r>
            <a:br>
              <a:rPr lang="es-ES_tradnl" b="1" u="sng" dirty="0" smtClean="0">
                <a:solidFill>
                  <a:schemeClr val="tx1"/>
                </a:solidFill>
                <a:latin typeface="Arial" pitchFamily="34" charset="0"/>
                <a:cs typeface="Arial" pitchFamily="34" charset="0"/>
              </a:rPr>
            </a:br>
            <a:r>
              <a:rPr lang="es-ES_tradnl" b="1" u="sng" dirty="0" smtClean="0">
                <a:solidFill>
                  <a:schemeClr val="tx1"/>
                </a:solidFill>
                <a:latin typeface="Arial" pitchFamily="34" charset="0"/>
                <a:cs typeface="Arial" pitchFamily="34" charset="0"/>
              </a:rPr>
              <a:t>RESUMEN HISTÓRICO</a:t>
            </a:r>
          </a:p>
          <a:p>
            <a:pPr algn="ctr"/>
            <a:r>
              <a:rPr lang="es-ES_tradnl" b="1" u="sng" dirty="0" smtClean="0">
                <a:solidFill>
                  <a:schemeClr val="tx1"/>
                </a:solidFill>
                <a:latin typeface="Arial" pitchFamily="34" charset="0"/>
                <a:cs typeface="Arial" pitchFamily="34" charset="0"/>
              </a:rPr>
              <a:t>REINCORPORACIÓN INVERSIONES PRIVADAS</a:t>
            </a:r>
            <a:endParaRPr lang="es-DO" dirty="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2 Marcador de contenido"/>
          <p:cNvSpPr>
            <a:spLocks noGrp="1"/>
          </p:cNvSpPr>
          <p:nvPr>
            <p:ph idx="1"/>
          </p:nvPr>
        </p:nvSpPr>
        <p:spPr>
          <a:xfrm>
            <a:off x="755576" y="1196752"/>
            <a:ext cx="7704137" cy="4536504"/>
          </a:xfrm>
        </p:spPr>
        <p:txBody>
          <a:bodyPr/>
          <a:lstStyle/>
          <a:p>
            <a:pPr marL="342900" lvl="1" indent="-342900" algn="just" eaLnBrk="1" hangingPunct="1">
              <a:buFont typeface="Wingdings" pitchFamily="2" charset="2"/>
              <a:buChar char="Ø"/>
            </a:pPr>
            <a:endParaRPr lang="es-DO" sz="1900" dirty="0" smtClean="0"/>
          </a:p>
          <a:p>
            <a:pPr marL="342900" lvl="1" indent="-342900" algn="just" eaLnBrk="1" hangingPunct="1">
              <a:buFont typeface="Wingdings" pitchFamily="2" charset="2"/>
              <a:buChar char="Ø"/>
            </a:pPr>
            <a:r>
              <a:rPr lang="es-ES_tradnl" sz="1900" b="1" u="sng" dirty="0" smtClean="0"/>
              <a:t>Ley </a:t>
            </a:r>
            <a:r>
              <a:rPr lang="es-DO" sz="1900" b="1" u="sng" dirty="0" smtClean="0"/>
              <a:t>No.141-97 General de Reforma de la Empresa Pública del 25 de junio de 1997</a:t>
            </a:r>
            <a:r>
              <a:rPr lang="es-DO" sz="1900" u="sng" dirty="0" smtClean="0"/>
              <a:t>.</a:t>
            </a:r>
            <a:r>
              <a:rPr lang="es-DO" sz="1900" dirty="0" smtClean="0"/>
              <a:t>  Que estableció el marco legal para la reforma de las empresas públicas, entre estas se encontraba en primer orden la Corporación Dominicana de Electricidad (CDE). Establece en su artículo 14 que los inversionistas privados de las empresas capitalizadas tendrán la administración y que su porcentaje accionario no podrá ser mayor del 50%.</a:t>
            </a:r>
          </a:p>
          <a:p>
            <a:pPr marL="342900" lvl="1" indent="-342900" algn="just" eaLnBrk="1" hangingPunct="1">
              <a:buFont typeface="Wingdings" pitchFamily="2" charset="2"/>
              <a:buChar char="Ø"/>
            </a:pPr>
            <a:r>
              <a:rPr lang="es-DO" sz="1900" dirty="0" smtClean="0"/>
              <a:t>Nuevos intentos de aprobación de una Ley General de Electricidad. Lamentablemente el Presidente Leonel Fernández vetó la ley general de electricidad aprobada en el Congreso fundamentalmente por modificaciones efectuadas en relación a lo que quedaría como rol de la CDE, hecho que de alguna manera marcó la historia de la reforma.</a:t>
            </a:r>
          </a:p>
          <a:p>
            <a:pPr marL="342900" lvl="1" indent="-342900" algn="just" eaLnBrk="1" hangingPunct="1">
              <a:buNone/>
            </a:pPr>
            <a:endParaRPr lang="es-DO" sz="1900" dirty="0" smtClean="0"/>
          </a:p>
        </p:txBody>
      </p:sp>
      <p:grpSp>
        <p:nvGrpSpPr>
          <p:cNvPr id="4100" name="6 Grupo"/>
          <p:cNvGrpSpPr>
            <a:grpSpLocks/>
          </p:cNvGrpSpPr>
          <p:nvPr/>
        </p:nvGrpSpPr>
        <p:grpSpPr bwMode="auto">
          <a:xfrm>
            <a:off x="0" y="6165850"/>
            <a:ext cx="9144000" cy="692150"/>
            <a:chOff x="0" y="6165304"/>
            <a:chExt cx="9144000" cy="692696"/>
          </a:xfrm>
        </p:grpSpPr>
        <p:sp>
          <p:nvSpPr>
            <p:cNvPr id="4" name="3 Rectángulo"/>
            <p:cNvSpPr/>
            <p:nvPr/>
          </p:nvSpPr>
          <p:spPr>
            <a:xfrm>
              <a:off x="0" y="6165304"/>
              <a:ext cx="9144000" cy="692696"/>
            </a:xfrm>
            <a:prstGeom prst="rect">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s-DO"/>
            </a:p>
          </p:txBody>
        </p:sp>
        <p:sp>
          <p:nvSpPr>
            <p:cNvPr id="4104" name="5 CuadroTexto"/>
            <p:cNvSpPr txBox="1">
              <a:spLocks noChangeArrowheads="1"/>
            </p:cNvSpPr>
            <p:nvPr/>
          </p:nvSpPr>
          <p:spPr bwMode="auto">
            <a:xfrm>
              <a:off x="2555776" y="6309320"/>
              <a:ext cx="6408712" cy="369332"/>
            </a:xfrm>
            <a:prstGeom prst="rect">
              <a:avLst/>
            </a:prstGeom>
            <a:noFill/>
            <a:ln w="9525">
              <a:noFill/>
              <a:miter lim="800000"/>
              <a:headEnd/>
              <a:tailEnd/>
            </a:ln>
          </p:spPr>
          <p:txBody>
            <a:bodyPr>
              <a:spAutoFit/>
            </a:bodyPr>
            <a:lstStyle/>
            <a:p>
              <a:pPr algn="r"/>
              <a:r>
                <a:rPr lang="es-DO" dirty="0">
                  <a:solidFill>
                    <a:schemeClr val="bg1"/>
                  </a:solidFill>
                  <a:latin typeface="Tw Cen MT" pitchFamily="34" charset="0"/>
                </a:rPr>
                <a:t>Consejo Nacional de la Empresa Privada | CONEP| </a:t>
              </a:r>
              <a:r>
                <a:rPr lang="es-DO" dirty="0" smtClean="0">
                  <a:solidFill>
                    <a:schemeClr val="bg1"/>
                  </a:solidFill>
                  <a:latin typeface="Tw Cen MT" pitchFamily="34" charset="0"/>
                </a:rPr>
                <a:t>2015 </a:t>
              </a:r>
              <a:endParaRPr lang="es-DO" dirty="0">
                <a:solidFill>
                  <a:schemeClr val="bg1"/>
                </a:solidFill>
                <a:latin typeface="Tw Cen MT" pitchFamily="34" charset="0"/>
              </a:endParaRPr>
            </a:p>
          </p:txBody>
        </p:sp>
      </p:grpSp>
      <p:pic>
        <p:nvPicPr>
          <p:cNvPr id="4101" name="Picture 3"/>
          <p:cNvPicPr>
            <a:picLocks noChangeAspect="1" noChangeArrowheads="1"/>
          </p:cNvPicPr>
          <p:nvPr/>
        </p:nvPicPr>
        <p:blipFill>
          <a:blip r:embed="rId2" cstate="print"/>
          <a:srcRect/>
          <a:stretch>
            <a:fillRect/>
          </a:stretch>
        </p:blipFill>
        <p:spPr bwMode="auto">
          <a:xfrm>
            <a:off x="0" y="0"/>
            <a:ext cx="9144000" cy="333375"/>
          </a:xfrm>
          <a:prstGeom prst="rect">
            <a:avLst/>
          </a:prstGeom>
          <a:noFill/>
          <a:ln w="9525">
            <a:noFill/>
            <a:miter lim="800000"/>
            <a:headEnd/>
            <a:tailEnd/>
          </a:ln>
        </p:spPr>
      </p:pic>
      <p:sp>
        <p:nvSpPr>
          <p:cNvPr id="12" name="11 CuadroTexto"/>
          <p:cNvSpPr txBox="1"/>
          <p:nvPr/>
        </p:nvSpPr>
        <p:spPr>
          <a:xfrm>
            <a:off x="755576" y="836712"/>
            <a:ext cx="7920880" cy="369332"/>
          </a:xfrm>
          <a:prstGeom prst="rect">
            <a:avLst/>
          </a:prstGeom>
          <a:noFill/>
        </p:spPr>
        <p:txBody>
          <a:bodyPr wrap="square" rtlCol="0">
            <a:spAutoFit/>
          </a:bodyPr>
          <a:lstStyle/>
          <a:p>
            <a:endParaRPr lang="es-DO" dirty="0"/>
          </a:p>
        </p:txBody>
      </p:sp>
      <p:sp>
        <p:nvSpPr>
          <p:cNvPr id="18" name="17 CuadroTexto"/>
          <p:cNvSpPr txBox="1"/>
          <p:nvPr/>
        </p:nvSpPr>
        <p:spPr>
          <a:xfrm>
            <a:off x="1259632" y="692696"/>
            <a:ext cx="6336704" cy="830997"/>
          </a:xfrm>
          <a:prstGeom prst="rect">
            <a:avLst/>
          </a:prstGeom>
          <a:noFill/>
        </p:spPr>
        <p:txBody>
          <a:bodyPr wrap="square" rtlCol="0">
            <a:spAutoFit/>
          </a:bodyPr>
          <a:lstStyle/>
          <a:p>
            <a:pPr algn="ctr"/>
            <a:r>
              <a:rPr lang="es-ES_tradnl" sz="2400" b="1" u="sng" dirty="0" smtClean="0"/>
              <a:t/>
            </a:r>
            <a:br>
              <a:rPr lang="es-ES_tradnl" sz="2400" b="1" u="sng" dirty="0" smtClean="0"/>
            </a:br>
            <a:endParaRPr lang="es-DO" sz="2400" dirty="0"/>
          </a:p>
        </p:txBody>
      </p:sp>
      <p:sp>
        <p:nvSpPr>
          <p:cNvPr id="10" name="Rounded Rectangle 9"/>
          <p:cNvSpPr/>
          <p:nvPr/>
        </p:nvSpPr>
        <p:spPr>
          <a:xfrm>
            <a:off x="1835696" y="404664"/>
            <a:ext cx="5472608" cy="1008112"/>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u="sng" dirty="0" smtClean="0">
                <a:solidFill>
                  <a:schemeClr val="tx1"/>
                </a:solidFill>
                <a:latin typeface="Arial" pitchFamily="34" charset="0"/>
                <a:cs typeface="Arial" pitchFamily="34" charset="0"/>
              </a:rPr>
              <a:t>MARCO LEGAL DEL SECTOR ELÉCTRICO</a:t>
            </a:r>
            <a:br>
              <a:rPr lang="es-ES_tradnl" b="1" u="sng" dirty="0" smtClean="0">
                <a:solidFill>
                  <a:schemeClr val="tx1"/>
                </a:solidFill>
                <a:latin typeface="Arial" pitchFamily="34" charset="0"/>
                <a:cs typeface="Arial" pitchFamily="34" charset="0"/>
              </a:rPr>
            </a:br>
            <a:r>
              <a:rPr lang="es-ES_tradnl" b="1" u="sng" dirty="0" smtClean="0">
                <a:solidFill>
                  <a:schemeClr val="tx1"/>
                </a:solidFill>
                <a:latin typeface="Arial" pitchFamily="34" charset="0"/>
                <a:cs typeface="Arial" pitchFamily="34" charset="0"/>
              </a:rPr>
              <a:t>RESUMEN HISTÓRICO</a:t>
            </a:r>
          </a:p>
          <a:p>
            <a:pPr algn="ctr"/>
            <a:r>
              <a:rPr lang="es-ES_tradnl" b="1" u="sng" dirty="0" smtClean="0">
                <a:solidFill>
                  <a:schemeClr val="tx1"/>
                </a:solidFill>
                <a:latin typeface="Arial" pitchFamily="34" charset="0"/>
                <a:cs typeface="Arial" pitchFamily="34" charset="0"/>
              </a:rPr>
              <a:t>REFORMA: CAPITALIZACIÓN</a:t>
            </a:r>
            <a:endParaRPr lang="es-DO" dirty="0">
              <a:solidFill>
                <a:schemeClr val="tx1"/>
              </a:solidFill>
              <a:latin typeface="Arial" pitchFamily="34" charset="0"/>
              <a:cs typeface="Arial" pitchFamily="34" charset="0"/>
            </a:endParaRPr>
          </a:p>
        </p:txBody>
      </p:sp>
      <p:sp>
        <p:nvSpPr>
          <p:cNvPr id="11" name="7 Flecha derecha"/>
          <p:cNvSpPr/>
          <p:nvPr/>
        </p:nvSpPr>
        <p:spPr>
          <a:xfrm>
            <a:off x="6948264" y="5517232"/>
            <a:ext cx="93610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DO"/>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2 Marcador de contenido"/>
          <p:cNvSpPr>
            <a:spLocks noGrp="1"/>
          </p:cNvSpPr>
          <p:nvPr>
            <p:ph idx="1"/>
          </p:nvPr>
        </p:nvSpPr>
        <p:spPr>
          <a:xfrm>
            <a:off x="755576" y="1196752"/>
            <a:ext cx="7704137" cy="4536504"/>
          </a:xfrm>
        </p:spPr>
        <p:txBody>
          <a:bodyPr/>
          <a:lstStyle/>
          <a:p>
            <a:pPr marL="342900" lvl="1" indent="-342900" algn="just" eaLnBrk="1" hangingPunct="1">
              <a:buFont typeface="Wingdings" pitchFamily="2" charset="2"/>
              <a:buChar char="Ø"/>
            </a:pPr>
            <a:endParaRPr lang="es-DO" sz="1900" dirty="0" smtClean="0"/>
          </a:p>
          <a:p>
            <a:pPr algn="just" eaLnBrk="1" hangingPunct="1">
              <a:buFont typeface="Wingdings" pitchFamily="2" charset="2"/>
              <a:buChar char="Ø"/>
            </a:pPr>
            <a:r>
              <a:rPr lang="es-ES" sz="1800" dirty="0" smtClean="0"/>
              <a:t>Al amparo de </a:t>
            </a:r>
            <a:r>
              <a:rPr lang="es-DO" sz="1800" dirty="0" smtClean="0"/>
              <a:t>la Ley Orgánica de la Secretaría de Estado de</a:t>
            </a:r>
            <a:br>
              <a:rPr lang="es-DO" sz="1800" dirty="0" smtClean="0"/>
            </a:br>
            <a:r>
              <a:rPr lang="es-DO" sz="1800" dirty="0" smtClean="0"/>
              <a:t>Industria y Comercio No. 290-66 </a:t>
            </a:r>
            <a:r>
              <a:rPr lang="es-ES" sz="1800" dirty="0" smtClean="0"/>
              <a:t> y en ausencia de una ley general de electricidad se diseñó un marco regulador para el sector eléctrico al momento de la capitalización a través de las </a:t>
            </a:r>
            <a:r>
              <a:rPr lang="es-ES" sz="1800" b="1" dirty="0" smtClean="0"/>
              <a:t>resoluciones 235-98, 236-98 y 237-98 de la Secretaría de Estado de Industria y Comercio mediante el cual en tanto fuera posible mediante decreto se adoptaron las disposiciones del proyecto de ley general de electricidad consensuado a la fecha, de su reglamento de aplicación y del régimen tarifario.</a:t>
            </a:r>
          </a:p>
          <a:p>
            <a:pPr algn="just" eaLnBrk="1" hangingPunct="1">
              <a:buFont typeface="Wingdings" pitchFamily="2" charset="2"/>
              <a:buChar char="Ø"/>
            </a:pPr>
            <a:endParaRPr lang="es-ES" sz="1800" dirty="0" smtClean="0"/>
          </a:p>
          <a:p>
            <a:pPr algn="just" eaLnBrk="1" hangingPunct="1">
              <a:buFont typeface="Wingdings" pitchFamily="2" charset="2"/>
              <a:buChar char="Ø"/>
            </a:pPr>
            <a:r>
              <a:rPr lang="es-DO" sz="1800" b="1" dirty="0" smtClean="0"/>
              <a:t>Decreto No. 118-98 que creó la Superintendencia de Electricidad</a:t>
            </a:r>
            <a:r>
              <a:rPr lang="es-DO" sz="1800" dirty="0" smtClean="0"/>
              <a:t>, bajo la dependencia de la Secretaría de Estado de Industria y Comercio. A</a:t>
            </a:r>
            <a:r>
              <a:rPr lang="es-ES" sz="1800" dirty="0" smtClean="0"/>
              <a:t>l haber sido creada por decreto y en cumplimiento con el orden institucional, no podía ser constituida como un organismo autónomo, con recursos propios e independencia del poder político. </a:t>
            </a:r>
          </a:p>
          <a:p>
            <a:pPr eaLnBrk="1" hangingPunct="1">
              <a:buNone/>
            </a:pPr>
            <a:endParaRPr lang="es-DO" sz="1800" dirty="0" smtClean="0"/>
          </a:p>
        </p:txBody>
      </p:sp>
      <p:grpSp>
        <p:nvGrpSpPr>
          <p:cNvPr id="2" name="6 Grupo"/>
          <p:cNvGrpSpPr>
            <a:grpSpLocks/>
          </p:cNvGrpSpPr>
          <p:nvPr/>
        </p:nvGrpSpPr>
        <p:grpSpPr bwMode="auto">
          <a:xfrm>
            <a:off x="0" y="6165850"/>
            <a:ext cx="9144000" cy="692150"/>
            <a:chOff x="0" y="6165304"/>
            <a:chExt cx="9144000" cy="692696"/>
          </a:xfrm>
        </p:grpSpPr>
        <p:sp>
          <p:nvSpPr>
            <p:cNvPr id="4" name="3 Rectángulo"/>
            <p:cNvSpPr/>
            <p:nvPr/>
          </p:nvSpPr>
          <p:spPr>
            <a:xfrm>
              <a:off x="0" y="6165304"/>
              <a:ext cx="9144000" cy="692696"/>
            </a:xfrm>
            <a:prstGeom prst="rect">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s-DO"/>
            </a:p>
          </p:txBody>
        </p:sp>
        <p:sp>
          <p:nvSpPr>
            <p:cNvPr id="4104" name="5 CuadroTexto"/>
            <p:cNvSpPr txBox="1">
              <a:spLocks noChangeArrowheads="1"/>
            </p:cNvSpPr>
            <p:nvPr/>
          </p:nvSpPr>
          <p:spPr bwMode="auto">
            <a:xfrm>
              <a:off x="2555776" y="6309320"/>
              <a:ext cx="6408712" cy="369332"/>
            </a:xfrm>
            <a:prstGeom prst="rect">
              <a:avLst/>
            </a:prstGeom>
            <a:noFill/>
            <a:ln w="9525">
              <a:noFill/>
              <a:miter lim="800000"/>
              <a:headEnd/>
              <a:tailEnd/>
            </a:ln>
          </p:spPr>
          <p:txBody>
            <a:bodyPr>
              <a:spAutoFit/>
            </a:bodyPr>
            <a:lstStyle/>
            <a:p>
              <a:pPr algn="r"/>
              <a:r>
                <a:rPr lang="es-DO" dirty="0">
                  <a:solidFill>
                    <a:schemeClr val="bg1"/>
                  </a:solidFill>
                  <a:latin typeface="Tw Cen MT" pitchFamily="34" charset="0"/>
                </a:rPr>
                <a:t>Consejo Nacional de la Empresa Privada | CONEP| </a:t>
              </a:r>
              <a:r>
                <a:rPr lang="es-DO" dirty="0" smtClean="0">
                  <a:solidFill>
                    <a:schemeClr val="bg1"/>
                  </a:solidFill>
                  <a:latin typeface="Tw Cen MT" pitchFamily="34" charset="0"/>
                </a:rPr>
                <a:t>2015 </a:t>
              </a:r>
              <a:endParaRPr lang="es-DO" dirty="0">
                <a:solidFill>
                  <a:schemeClr val="bg1"/>
                </a:solidFill>
                <a:latin typeface="Tw Cen MT" pitchFamily="34" charset="0"/>
              </a:endParaRPr>
            </a:p>
          </p:txBody>
        </p:sp>
      </p:grpSp>
      <p:pic>
        <p:nvPicPr>
          <p:cNvPr id="4101" name="Picture 3"/>
          <p:cNvPicPr>
            <a:picLocks noChangeAspect="1" noChangeArrowheads="1"/>
          </p:cNvPicPr>
          <p:nvPr/>
        </p:nvPicPr>
        <p:blipFill>
          <a:blip r:embed="rId2" cstate="print"/>
          <a:srcRect/>
          <a:stretch>
            <a:fillRect/>
          </a:stretch>
        </p:blipFill>
        <p:spPr bwMode="auto">
          <a:xfrm>
            <a:off x="0" y="0"/>
            <a:ext cx="9144000" cy="333375"/>
          </a:xfrm>
          <a:prstGeom prst="rect">
            <a:avLst/>
          </a:prstGeom>
          <a:noFill/>
          <a:ln w="9525">
            <a:noFill/>
            <a:miter lim="800000"/>
            <a:headEnd/>
            <a:tailEnd/>
          </a:ln>
        </p:spPr>
      </p:pic>
      <p:sp>
        <p:nvSpPr>
          <p:cNvPr id="12" name="11 CuadroTexto"/>
          <p:cNvSpPr txBox="1"/>
          <p:nvPr/>
        </p:nvSpPr>
        <p:spPr>
          <a:xfrm>
            <a:off x="755576" y="836712"/>
            <a:ext cx="7920880" cy="369332"/>
          </a:xfrm>
          <a:prstGeom prst="rect">
            <a:avLst/>
          </a:prstGeom>
          <a:noFill/>
        </p:spPr>
        <p:txBody>
          <a:bodyPr wrap="square" rtlCol="0">
            <a:spAutoFit/>
          </a:bodyPr>
          <a:lstStyle/>
          <a:p>
            <a:endParaRPr lang="es-DO" dirty="0"/>
          </a:p>
        </p:txBody>
      </p:sp>
      <p:sp>
        <p:nvSpPr>
          <p:cNvPr id="18" name="17 CuadroTexto"/>
          <p:cNvSpPr txBox="1"/>
          <p:nvPr/>
        </p:nvSpPr>
        <p:spPr>
          <a:xfrm>
            <a:off x="1259632" y="692696"/>
            <a:ext cx="6336704" cy="830997"/>
          </a:xfrm>
          <a:prstGeom prst="rect">
            <a:avLst/>
          </a:prstGeom>
          <a:noFill/>
        </p:spPr>
        <p:txBody>
          <a:bodyPr wrap="square" rtlCol="0">
            <a:spAutoFit/>
          </a:bodyPr>
          <a:lstStyle/>
          <a:p>
            <a:pPr algn="ctr"/>
            <a:r>
              <a:rPr lang="es-ES_tradnl" sz="2400" b="1" u="sng" dirty="0" smtClean="0"/>
              <a:t/>
            </a:r>
            <a:br>
              <a:rPr lang="es-ES_tradnl" sz="2400" b="1" u="sng" dirty="0" smtClean="0"/>
            </a:br>
            <a:endParaRPr lang="es-DO" sz="2400" dirty="0"/>
          </a:p>
        </p:txBody>
      </p:sp>
      <p:sp>
        <p:nvSpPr>
          <p:cNvPr id="10" name="Rounded Rectangle 9"/>
          <p:cNvSpPr/>
          <p:nvPr/>
        </p:nvSpPr>
        <p:spPr>
          <a:xfrm>
            <a:off x="1835696" y="404664"/>
            <a:ext cx="5472608" cy="1008112"/>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u="sng" dirty="0" smtClean="0">
                <a:solidFill>
                  <a:schemeClr val="tx1"/>
                </a:solidFill>
                <a:latin typeface="Arial" pitchFamily="34" charset="0"/>
                <a:cs typeface="Arial" pitchFamily="34" charset="0"/>
              </a:rPr>
              <a:t>MARCO LEGAL DEL SECTOR ELÉCTRICO</a:t>
            </a:r>
            <a:br>
              <a:rPr lang="es-ES_tradnl" b="1" u="sng" dirty="0" smtClean="0">
                <a:solidFill>
                  <a:schemeClr val="tx1"/>
                </a:solidFill>
                <a:latin typeface="Arial" pitchFamily="34" charset="0"/>
                <a:cs typeface="Arial" pitchFamily="34" charset="0"/>
              </a:rPr>
            </a:br>
            <a:r>
              <a:rPr lang="es-ES_tradnl" b="1" u="sng" dirty="0" smtClean="0">
                <a:solidFill>
                  <a:schemeClr val="tx1"/>
                </a:solidFill>
                <a:latin typeface="Arial" pitchFamily="34" charset="0"/>
                <a:cs typeface="Arial" pitchFamily="34" charset="0"/>
              </a:rPr>
              <a:t>RESUMEN HISTÓRICO</a:t>
            </a:r>
          </a:p>
          <a:p>
            <a:pPr algn="ctr"/>
            <a:r>
              <a:rPr lang="es-ES_tradnl" b="1" u="sng" dirty="0" smtClean="0">
                <a:solidFill>
                  <a:schemeClr val="tx1"/>
                </a:solidFill>
                <a:latin typeface="Arial" pitchFamily="34" charset="0"/>
                <a:cs typeface="Arial" pitchFamily="34" charset="0"/>
              </a:rPr>
              <a:t>REFORMA:  CAPITALIZACIÓN</a:t>
            </a:r>
            <a:endParaRPr lang="es-DO" dirty="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00113" y="4149725"/>
            <a:ext cx="7772400" cy="1470025"/>
          </a:xfrm>
          <a:prstGeom prst="rect">
            <a:avLst/>
          </a:prstGeom>
        </p:spPr>
        <p:txBody>
          <a:bodyPr anchor="ctr">
            <a:normAutofit fontScale="97500"/>
          </a:bodyPr>
          <a:lstStyle/>
          <a:p>
            <a:pPr algn="ctr" fontAlgn="auto">
              <a:spcAft>
                <a:spcPts val="0"/>
              </a:spcAft>
              <a:defRPr/>
            </a:pPr>
            <a:endParaRPr lang="es-ES" sz="4400" b="1" dirty="0">
              <a:latin typeface="Tw Cen MT" pitchFamily="34" charset="0"/>
              <a:ea typeface="+mj-ea"/>
              <a:cs typeface="+mj-cs"/>
            </a:endParaRPr>
          </a:p>
        </p:txBody>
      </p:sp>
      <p:grpSp>
        <p:nvGrpSpPr>
          <p:cNvPr id="2" name="5 Grupo"/>
          <p:cNvGrpSpPr>
            <a:grpSpLocks/>
          </p:cNvGrpSpPr>
          <p:nvPr/>
        </p:nvGrpSpPr>
        <p:grpSpPr bwMode="auto">
          <a:xfrm>
            <a:off x="0" y="6165850"/>
            <a:ext cx="9144000" cy="692150"/>
            <a:chOff x="0" y="6165304"/>
            <a:chExt cx="9144000" cy="692696"/>
          </a:xfrm>
        </p:grpSpPr>
        <p:sp>
          <p:nvSpPr>
            <p:cNvPr id="7" name="6 Rectángulo"/>
            <p:cNvSpPr/>
            <p:nvPr/>
          </p:nvSpPr>
          <p:spPr>
            <a:xfrm>
              <a:off x="0" y="6165304"/>
              <a:ext cx="9144000" cy="692696"/>
            </a:xfrm>
            <a:prstGeom prst="rect">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s-DO" b="1" dirty="0"/>
            </a:p>
          </p:txBody>
        </p:sp>
        <p:sp>
          <p:nvSpPr>
            <p:cNvPr id="2056" name="7 CuadroTexto"/>
            <p:cNvSpPr txBox="1">
              <a:spLocks noChangeArrowheads="1"/>
            </p:cNvSpPr>
            <p:nvPr/>
          </p:nvSpPr>
          <p:spPr bwMode="auto">
            <a:xfrm>
              <a:off x="2555776" y="6309320"/>
              <a:ext cx="6408712" cy="369332"/>
            </a:xfrm>
            <a:prstGeom prst="rect">
              <a:avLst/>
            </a:prstGeom>
            <a:noFill/>
            <a:ln w="9525">
              <a:noFill/>
              <a:miter lim="800000"/>
              <a:headEnd/>
              <a:tailEnd/>
            </a:ln>
          </p:spPr>
          <p:txBody>
            <a:bodyPr>
              <a:spAutoFit/>
            </a:bodyPr>
            <a:lstStyle/>
            <a:p>
              <a:pPr algn="r"/>
              <a:r>
                <a:rPr lang="es-DO" dirty="0">
                  <a:solidFill>
                    <a:schemeClr val="bg1"/>
                  </a:solidFill>
                  <a:latin typeface="Tw Cen MT" pitchFamily="34" charset="0"/>
                </a:rPr>
                <a:t>Consejo Nacional de la Empresa Privada | CONEP| </a:t>
              </a:r>
              <a:r>
                <a:rPr lang="es-DO" dirty="0" smtClean="0">
                  <a:solidFill>
                    <a:schemeClr val="bg1"/>
                  </a:solidFill>
                  <a:latin typeface="Tw Cen MT" pitchFamily="34" charset="0"/>
                </a:rPr>
                <a:t>2015 </a:t>
              </a:r>
              <a:endParaRPr lang="es-DO" dirty="0">
                <a:solidFill>
                  <a:schemeClr val="bg1"/>
                </a:solidFill>
                <a:latin typeface="Tw Cen MT" pitchFamily="34" charset="0"/>
              </a:endParaRPr>
            </a:p>
          </p:txBody>
        </p:sp>
      </p:grpSp>
      <p:pic>
        <p:nvPicPr>
          <p:cNvPr id="2053" name="Picture 3"/>
          <p:cNvPicPr>
            <a:picLocks noChangeAspect="1" noChangeArrowheads="1"/>
          </p:cNvPicPr>
          <p:nvPr/>
        </p:nvPicPr>
        <p:blipFill>
          <a:blip r:embed="rId2" cstate="print"/>
          <a:srcRect/>
          <a:stretch>
            <a:fillRect/>
          </a:stretch>
        </p:blipFill>
        <p:spPr bwMode="auto">
          <a:xfrm>
            <a:off x="0" y="0"/>
            <a:ext cx="9144000" cy="1052513"/>
          </a:xfrm>
          <a:prstGeom prst="rect">
            <a:avLst/>
          </a:prstGeom>
          <a:noFill/>
          <a:ln w="9525">
            <a:noFill/>
            <a:miter lim="800000"/>
            <a:headEnd/>
            <a:tailEnd/>
          </a:ln>
        </p:spPr>
      </p:pic>
      <p:sp>
        <p:nvSpPr>
          <p:cNvPr id="8" name="Rounded Rectangle 7"/>
          <p:cNvSpPr/>
          <p:nvPr/>
        </p:nvSpPr>
        <p:spPr>
          <a:xfrm>
            <a:off x="1115616" y="1700808"/>
            <a:ext cx="7056784" cy="3600400"/>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DO" sz="2400" b="1" dirty="0" smtClean="0">
                <a:solidFill>
                  <a:schemeClr val="tx1"/>
                </a:solidFill>
                <a:latin typeface="Arial" pitchFamily="34" charset="0"/>
                <a:cs typeface="Arial" pitchFamily="34" charset="0"/>
              </a:rPr>
              <a:t>Por eso desde el inicio de la reforma del sector eléctrico se reveló la debilidad del regulador.  Se entendía que la carencia de la ley de electricidad y su reglamento eran las principales causantes de la misma, aunque luego se demostró que no solo se trataba de esto, sino de una resistencia a renunciar a  la política en la toma de decisiones del sector.</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00113" y="4149725"/>
            <a:ext cx="7772400" cy="1470025"/>
          </a:xfrm>
          <a:prstGeom prst="rect">
            <a:avLst/>
          </a:prstGeom>
        </p:spPr>
        <p:txBody>
          <a:bodyPr anchor="ctr">
            <a:normAutofit fontScale="97500"/>
          </a:bodyPr>
          <a:lstStyle/>
          <a:p>
            <a:pPr algn="ctr" fontAlgn="auto">
              <a:spcAft>
                <a:spcPts val="0"/>
              </a:spcAft>
              <a:defRPr/>
            </a:pPr>
            <a:endParaRPr lang="es-ES" sz="4400" b="1" dirty="0">
              <a:latin typeface="Tw Cen MT" pitchFamily="34" charset="0"/>
              <a:ea typeface="+mj-ea"/>
              <a:cs typeface="+mj-cs"/>
            </a:endParaRPr>
          </a:p>
        </p:txBody>
      </p:sp>
      <p:grpSp>
        <p:nvGrpSpPr>
          <p:cNvPr id="2" name="5 Grupo"/>
          <p:cNvGrpSpPr>
            <a:grpSpLocks/>
          </p:cNvGrpSpPr>
          <p:nvPr/>
        </p:nvGrpSpPr>
        <p:grpSpPr bwMode="auto">
          <a:xfrm>
            <a:off x="0" y="6165850"/>
            <a:ext cx="9144000" cy="692150"/>
            <a:chOff x="0" y="6165304"/>
            <a:chExt cx="9144000" cy="692696"/>
          </a:xfrm>
        </p:grpSpPr>
        <p:sp>
          <p:nvSpPr>
            <p:cNvPr id="7" name="6 Rectángulo"/>
            <p:cNvSpPr/>
            <p:nvPr/>
          </p:nvSpPr>
          <p:spPr>
            <a:xfrm>
              <a:off x="0" y="6165304"/>
              <a:ext cx="9144000" cy="692696"/>
            </a:xfrm>
            <a:prstGeom prst="rect">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s-DO" b="1" dirty="0"/>
            </a:p>
          </p:txBody>
        </p:sp>
        <p:sp>
          <p:nvSpPr>
            <p:cNvPr id="2056" name="7 CuadroTexto"/>
            <p:cNvSpPr txBox="1">
              <a:spLocks noChangeArrowheads="1"/>
            </p:cNvSpPr>
            <p:nvPr/>
          </p:nvSpPr>
          <p:spPr bwMode="auto">
            <a:xfrm>
              <a:off x="2555776" y="6309320"/>
              <a:ext cx="6408712" cy="369332"/>
            </a:xfrm>
            <a:prstGeom prst="rect">
              <a:avLst/>
            </a:prstGeom>
            <a:noFill/>
            <a:ln w="9525">
              <a:noFill/>
              <a:miter lim="800000"/>
              <a:headEnd/>
              <a:tailEnd/>
            </a:ln>
          </p:spPr>
          <p:txBody>
            <a:bodyPr>
              <a:spAutoFit/>
            </a:bodyPr>
            <a:lstStyle/>
            <a:p>
              <a:pPr algn="r"/>
              <a:r>
                <a:rPr lang="es-DO" dirty="0">
                  <a:solidFill>
                    <a:schemeClr val="bg1"/>
                  </a:solidFill>
                  <a:latin typeface="Tw Cen MT" pitchFamily="34" charset="0"/>
                </a:rPr>
                <a:t>Consejo Nacional de la Empresa Privada | CONEP| </a:t>
              </a:r>
              <a:r>
                <a:rPr lang="es-DO" dirty="0" smtClean="0">
                  <a:solidFill>
                    <a:schemeClr val="bg1"/>
                  </a:solidFill>
                  <a:latin typeface="Tw Cen MT" pitchFamily="34" charset="0"/>
                </a:rPr>
                <a:t>2015 </a:t>
              </a:r>
              <a:endParaRPr lang="es-DO" dirty="0">
                <a:solidFill>
                  <a:schemeClr val="bg1"/>
                </a:solidFill>
                <a:latin typeface="Tw Cen MT" pitchFamily="34" charset="0"/>
              </a:endParaRPr>
            </a:p>
          </p:txBody>
        </p:sp>
      </p:grpSp>
      <p:pic>
        <p:nvPicPr>
          <p:cNvPr id="2053" name="Picture 3"/>
          <p:cNvPicPr>
            <a:picLocks noChangeAspect="1" noChangeArrowheads="1"/>
          </p:cNvPicPr>
          <p:nvPr/>
        </p:nvPicPr>
        <p:blipFill>
          <a:blip r:embed="rId2" cstate="print"/>
          <a:srcRect/>
          <a:stretch>
            <a:fillRect/>
          </a:stretch>
        </p:blipFill>
        <p:spPr bwMode="auto">
          <a:xfrm>
            <a:off x="0" y="0"/>
            <a:ext cx="9144000" cy="1052513"/>
          </a:xfrm>
          <a:prstGeom prst="rect">
            <a:avLst/>
          </a:prstGeom>
          <a:noFill/>
          <a:ln w="9525">
            <a:noFill/>
            <a:miter lim="800000"/>
            <a:headEnd/>
            <a:tailEnd/>
          </a:ln>
        </p:spPr>
      </p:pic>
      <p:sp>
        <p:nvSpPr>
          <p:cNvPr id="8" name="Rounded Rectangle 7"/>
          <p:cNvSpPr/>
          <p:nvPr/>
        </p:nvSpPr>
        <p:spPr>
          <a:xfrm>
            <a:off x="1115616" y="1412776"/>
            <a:ext cx="6912768" cy="3888432"/>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sz="2400" b="1" dirty="0" smtClean="0">
              <a:solidFill>
                <a:schemeClr val="tx1"/>
              </a:solidFill>
              <a:latin typeface="Arial" pitchFamily="34" charset="0"/>
              <a:cs typeface="Arial" pitchFamily="34" charset="0"/>
            </a:endParaRPr>
          </a:p>
          <a:p>
            <a:pPr algn="ctr"/>
            <a:r>
              <a:rPr lang="es-DO" sz="2400" b="1" dirty="0" smtClean="0">
                <a:solidFill>
                  <a:schemeClr val="tx1"/>
                </a:solidFill>
                <a:latin typeface="Arial" pitchFamily="34" charset="0"/>
                <a:cs typeface="Arial" pitchFamily="34" charset="0"/>
              </a:rPr>
              <a:t>Luego de 2 años de finalizado el proceso de la capitalización de la CDE en octubre de 1999, bajo un gobierno distinto al que llevó a cabo la capitalización, se aprueban la esperada Ley General de Electricidad y otras, pero a pesar de su aprobación no hubo un cambio sustancial en la debilidad institucional y se siguieron tomando muchas decisiones de carácter político alejadas del marco legal.</a:t>
            </a:r>
          </a:p>
          <a:p>
            <a:pPr algn="ctr"/>
            <a:endParaRPr lang="es-DO" sz="2400" b="1" dirty="0" smtClean="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2 Marcador de contenido"/>
          <p:cNvSpPr>
            <a:spLocks noGrp="1"/>
          </p:cNvSpPr>
          <p:nvPr>
            <p:ph idx="1"/>
          </p:nvPr>
        </p:nvSpPr>
        <p:spPr>
          <a:xfrm>
            <a:off x="755576" y="1484784"/>
            <a:ext cx="7704137" cy="4464050"/>
          </a:xfrm>
        </p:spPr>
        <p:txBody>
          <a:bodyPr/>
          <a:lstStyle/>
          <a:p>
            <a:pPr algn="just" eaLnBrk="1" hangingPunct="1">
              <a:buFont typeface="Wingdings" pitchFamily="2" charset="2"/>
              <a:buChar char="Ø"/>
            </a:pPr>
            <a:r>
              <a:rPr lang="es-ES" sz="1750" dirty="0" smtClean="0"/>
              <a:t>Aprobación de la </a:t>
            </a:r>
            <a:r>
              <a:rPr lang="es-ES" sz="1750" b="1" dirty="0" smtClean="0"/>
              <a:t>Ley No.124-01 que crea el Fondo Patrimonial para el Desarrollo previsto en el artículo 20 de la Ley 141-97, del 24 de julio del 2001</a:t>
            </a:r>
            <a:r>
              <a:rPr lang="es-ES" sz="1750" dirty="0" smtClean="0"/>
              <a:t>.</a:t>
            </a:r>
          </a:p>
          <a:p>
            <a:pPr algn="just" eaLnBrk="1" hangingPunct="1">
              <a:buFont typeface="Wingdings" pitchFamily="2" charset="2"/>
              <a:buChar char="Ø"/>
            </a:pPr>
            <a:r>
              <a:rPr lang="es-ES" sz="1750" dirty="0" smtClean="0"/>
              <a:t>Aprobación de la </a:t>
            </a:r>
            <a:r>
              <a:rPr lang="es-ES" sz="1750" b="1" dirty="0" smtClean="0"/>
              <a:t>Ley No.125-01 General de Electricidad el 26 de julio del 2001</a:t>
            </a:r>
            <a:r>
              <a:rPr lang="es-ES" sz="1750" dirty="0" smtClean="0"/>
              <a:t>.</a:t>
            </a:r>
          </a:p>
          <a:p>
            <a:pPr lvl="0" algn="just" eaLnBrk="1" hangingPunct="1">
              <a:buFont typeface="Wingdings" pitchFamily="2" charset="2"/>
              <a:buChar char="Ø"/>
            </a:pPr>
            <a:r>
              <a:rPr lang="es-ES" sz="1750" dirty="0" smtClean="0"/>
              <a:t>Decreto No. 1080-01 de fecha 3 de noviembre del año 2001 que crea el Programa Nacional de Reducción de Apagones (PRA).</a:t>
            </a:r>
          </a:p>
          <a:p>
            <a:pPr lvl="0" algn="just" eaLnBrk="1" hangingPunct="1">
              <a:buNone/>
            </a:pPr>
            <a:endParaRPr lang="es-ES" sz="1750" dirty="0" smtClean="0"/>
          </a:p>
          <a:p>
            <a:pPr algn="just" eaLnBrk="1" hangingPunct="1">
              <a:buFont typeface="Wingdings" pitchFamily="2" charset="2"/>
              <a:buChar char="Ø"/>
            </a:pPr>
            <a:r>
              <a:rPr lang="es-ES" sz="1750" dirty="0" smtClean="0"/>
              <a:t>Aprobación del </a:t>
            </a:r>
            <a:r>
              <a:rPr lang="es-ES" sz="1750" b="1" dirty="0" smtClean="0"/>
              <a:t>Reglamento para la aplicación de la Ley General de Electricidad </a:t>
            </a:r>
            <a:r>
              <a:rPr lang="es-ES" sz="1750" dirty="0" smtClean="0"/>
              <a:t>mediante decreto No.555-02 de fecha 11 de junio de 2002, modificado por decreto 749-02, en fecha 19 de septiembre de 2002.</a:t>
            </a:r>
          </a:p>
          <a:p>
            <a:pPr algn="just" eaLnBrk="1" hangingPunct="1">
              <a:buNone/>
            </a:pPr>
            <a:endParaRPr lang="es-ES" sz="1750" dirty="0" smtClean="0"/>
          </a:p>
          <a:p>
            <a:pPr algn="just" eaLnBrk="1" hangingPunct="1">
              <a:buFont typeface="Wingdings" pitchFamily="2" charset="2"/>
              <a:buChar char="Ø"/>
            </a:pPr>
            <a:r>
              <a:rPr lang="es-DO" sz="1750" dirty="0" smtClean="0"/>
              <a:t>Aprobación de los </a:t>
            </a:r>
            <a:r>
              <a:rPr lang="es-DO" sz="1750" b="1" dirty="0" smtClean="0"/>
              <a:t>decretos Nos. 647-02 y 648-02</a:t>
            </a:r>
            <a:r>
              <a:rPr lang="es-DO" sz="1750" dirty="0" smtClean="0"/>
              <a:t>, el primero dispuso la creación de la Corporación Dominicana de Empresas Eléctricas Estatales (CDEEE) como una empresa autónoma de servicio publico, dándole personalidad jurídica (</a:t>
            </a:r>
            <a:r>
              <a:rPr lang="es-DO" sz="1750" b="1" dirty="0" smtClean="0"/>
              <a:t>algo que sólo podía hacerse mediante una ley</a:t>
            </a:r>
            <a:r>
              <a:rPr lang="es-DO" sz="1750" dirty="0" smtClean="0"/>
              <a:t>), el segundo, tiene por objeto reglamentar el funcionamiento de la CDEEE.</a:t>
            </a:r>
          </a:p>
          <a:p>
            <a:pPr algn="just" eaLnBrk="1" hangingPunct="1">
              <a:buFont typeface="Wingdings" pitchFamily="2" charset="2"/>
              <a:buChar char="Ø"/>
            </a:pPr>
            <a:endParaRPr lang="es-ES" sz="1800" dirty="0" smtClean="0"/>
          </a:p>
          <a:p>
            <a:pPr algn="just" eaLnBrk="1" hangingPunct="1">
              <a:buFont typeface="Wingdings" pitchFamily="2" charset="2"/>
              <a:buChar char="Ø"/>
            </a:pPr>
            <a:endParaRPr lang="es-DO" sz="1800" dirty="0" smtClean="0"/>
          </a:p>
          <a:p>
            <a:pPr eaLnBrk="1" hangingPunct="1"/>
            <a:endParaRPr lang="es-DO" sz="1800" dirty="0" smtClean="0"/>
          </a:p>
        </p:txBody>
      </p:sp>
      <p:grpSp>
        <p:nvGrpSpPr>
          <p:cNvPr id="2" name="6 Grupo"/>
          <p:cNvGrpSpPr>
            <a:grpSpLocks/>
          </p:cNvGrpSpPr>
          <p:nvPr/>
        </p:nvGrpSpPr>
        <p:grpSpPr bwMode="auto">
          <a:xfrm>
            <a:off x="0" y="6165850"/>
            <a:ext cx="9144000" cy="692150"/>
            <a:chOff x="0" y="6165304"/>
            <a:chExt cx="9144000" cy="692696"/>
          </a:xfrm>
        </p:grpSpPr>
        <p:sp>
          <p:nvSpPr>
            <p:cNvPr id="4" name="3 Rectángulo"/>
            <p:cNvSpPr/>
            <p:nvPr/>
          </p:nvSpPr>
          <p:spPr>
            <a:xfrm>
              <a:off x="0" y="6165304"/>
              <a:ext cx="9144000" cy="692696"/>
            </a:xfrm>
            <a:prstGeom prst="rect">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s-DO"/>
            </a:p>
          </p:txBody>
        </p:sp>
        <p:sp>
          <p:nvSpPr>
            <p:cNvPr id="4104" name="5 CuadroTexto"/>
            <p:cNvSpPr txBox="1">
              <a:spLocks noChangeArrowheads="1"/>
            </p:cNvSpPr>
            <p:nvPr/>
          </p:nvSpPr>
          <p:spPr bwMode="auto">
            <a:xfrm>
              <a:off x="2555776" y="6309320"/>
              <a:ext cx="6408712" cy="369332"/>
            </a:xfrm>
            <a:prstGeom prst="rect">
              <a:avLst/>
            </a:prstGeom>
            <a:noFill/>
            <a:ln w="9525">
              <a:noFill/>
              <a:miter lim="800000"/>
              <a:headEnd/>
              <a:tailEnd/>
            </a:ln>
          </p:spPr>
          <p:txBody>
            <a:bodyPr>
              <a:spAutoFit/>
            </a:bodyPr>
            <a:lstStyle/>
            <a:p>
              <a:pPr algn="r"/>
              <a:r>
                <a:rPr lang="es-DO" dirty="0">
                  <a:solidFill>
                    <a:schemeClr val="bg1"/>
                  </a:solidFill>
                  <a:latin typeface="Tw Cen MT" pitchFamily="34" charset="0"/>
                </a:rPr>
                <a:t>Consejo Nacional de la Empresa Privada | CONEP| </a:t>
              </a:r>
              <a:r>
                <a:rPr lang="es-DO" dirty="0" smtClean="0">
                  <a:solidFill>
                    <a:schemeClr val="bg1"/>
                  </a:solidFill>
                  <a:latin typeface="Tw Cen MT" pitchFamily="34" charset="0"/>
                </a:rPr>
                <a:t>2015 </a:t>
              </a:r>
              <a:endParaRPr lang="es-DO" dirty="0">
                <a:solidFill>
                  <a:schemeClr val="bg1"/>
                </a:solidFill>
                <a:latin typeface="Tw Cen MT" pitchFamily="34" charset="0"/>
              </a:endParaRPr>
            </a:p>
          </p:txBody>
        </p:sp>
      </p:grpSp>
      <p:pic>
        <p:nvPicPr>
          <p:cNvPr id="4101" name="Picture 3"/>
          <p:cNvPicPr>
            <a:picLocks noChangeAspect="1" noChangeArrowheads="1"/>
          </p:cNvPicPr>
          <p:nvPr/>
        </p:nvPicPr>
        <p:blipFill>
          <a:blip r:embed="rId2" cstate="print"/>
          <a:srcRect/>
          <a:stretch>
            <a:fillRect/>
          </a:stretch>
        </p:blipFill>
        <p:spPr bwMode="auto">
          <a:xfrm>
            <a:off x="0" y="0"/>
            <a:ext cx="9144000" cy="333375"/>
          </a:xfrm>
          <a:prstGeom prst="rect">
            <a:avLst/>
          </a:prstGeom>
          <a:noFill/>
          <a:ln w="9525">
            <a:noFill/>
            <a:miter lim="800000"/>
            <a:headEnd/>
            <a:tailEnd/>
          </a:ln>
        </p:spPr>
      </p:pic>
      <p:sp>
        <p:nvSpPr>
          <p:cNvPr id="12" name="11 CuadroTexto"/>
          <p:cNvSpPr txBox="1"/>
          <p:nvPr/>
        </p:nvSpPr>
        <p:spPr>
          <a:xfrm>
            <a:off x="755576" y="836712"/>
            <a:ext cx="7920880" cy="369332"/>
          </a:xfrm>
          <a:prstGeom prst="rect">
            <a:avLst/>
          </a:prstGeom>
          <a:noFill/>
        </p:spPr>
        <p:txBody>
          <a:bodyPr wrap="square" rtlCol="0">
            <a:spAutoFit/>
          </a:bodyPr>
          <a:lstStyle/>
          <a:p>
            <a:endParaRPr lang="es-DO" dirty="0"/>
          </a:p>
        </p:txBody>
      </p:sp>
      <p:sp>
        <p:nvSpPr>
          <p:cNvPr id="15" name="14 CuadroTexto"/>
          <p:cNvSpPr txBox="1"/>
          <p:nvPr/>
        </p:nvSpPr>
        <p:spPr>
          <a:xfrm>
            <a:off x="611560" y="1440352"/>
            <a:ext cx="7632848" cy="369332"/>
          </a:xfrm>
          <a:prstGeom prst="rect">
            <a:avLst/>
          </a:prstGeom>
          <a:noFill/>
        </p:spPr>
        <p:txBody>
          <a:bodyPr wrap="square" rtlCol="0">
            <a:spAutoFit/>
          </a:bodyPr>
          <a:lstStyle/>
          <a:p>
            <a:pPr marL="342900" lvl="1" indent="-342900" algn="just"/>
            <a:r>
              <a:rPr lang="es-DO" dirty="0" smtClean="0">
                <a:latin typeface="+mn-lt"/>
              </a:rPr>
              <a:t> </a:t>
            </a:r>
          </a:p>
        </p:txBody>
      </p:sp>
      <p:sp>
        <p:nvSpPr>
          <p:cNvPr id="18" name="17 CuadroTexto"/>
          <p:cNvSpPr txBox="1"/>
          <p:nvPr/>
        </p:nvSpPr>
        <p:spPr>
          <a:xfrm>
            <a:off x="1259632" y="692696"/>
            <a:ext cx="6336704" cy="830997"/>
          </a:xfrm>
          <a:prstGeom prst="rect">
            <a:avLst/>
          </a:prstGeom>
          <a:noFill/>
        </p:spPr>
        <p:txBody>
          <a:bodyPr wrap="square" rtlCol="0">
            <a:spAutoFit/>
          </a:bodyPr>
          <a:lstStyle/>
          <a:p>
            <a:pPr algn="ctr"/>
            <a:r>
              <a:rPr lang="es-ES_tradnl" sz="2400" b="1" u="sng" dirty="0" smtClean="0"/>
              <a:t/>
            </a:r>
            <a:br>
              <a:rPr lang="es-ES_tradnl" sz="2400" b="1" u="sng" dirty="0" smtClean="0"/>
            </a:br>
            <a:endParaRPr lang="es-DO" sz="2400" dirty="0"/>
          </a:p>
        </p:txBody>
      </p:sp>
      <p:sp>
        <p:nvSpPr>
          <p:cNvPr id="10" name="Rounded Rectangle 9"/>
          <p:cNvSpPr/>
          <p:nvPr/>
        </p:nvSpPr>
        <p:spPr>
          <a:xfrm>
            <a:off x="1835696" y="476672"/>
            <a:ext cx="5472608" cy="1008112"/>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u="sng" dirty="0" smtClean="0">
                <a:solidFill>
                  <a:schemeClr val="tx1"/>
                </a:solidFill>
                <a:latin typeface="Arial" pitchFamily="34" charset="0"/>
                <a:cs typeface="Arial" pitchFamily="34" charset="0"/>
              </a:rPr>
              <a:t>MARCO LEGAL DEL SECTOR ELÉCTRICO</a:t>
            </a:r>
            <a:br>
              <a:rPr lang="es-ES_tradnl" b="1" u="sng" dirty="0" smtClean="0">
                <a:solidFill>
                  <a:schemeClr val="tx1"/>
                </a:solidFill>
                <a:latin typeface="Arial" pitchFamily="34" charset="0"/>
                <a:cs typeface="Arial" pitchFamily="34" charset="0"/>
              </a:rPr>
            </a:br>
            <a:r>
              <a:rPr lang="es-ES_tradnl" b="1" u="sng" dirty="0" smtClean="0">
                <a:solidFill>
                  <a:schemeClr val="tx1"/>
                </a:solidFill>
                <a:latin typeface="Arial" pitchFamily="34" charset="0"/>
                <a:cs typeface="Arial" pitchFamily="34" charset="0"/>
              </a:rPr>
              <a:t>POST CAPITALIZACIÓN</a:t>
            </a:r>
            <a:endParaRPr lang="es-DO" dirty="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2 Marcador de contenido"/>
          <p:cNvSpPr>
            <a:spLocks noGrp="1"/>
          </p:cNvSpPr>
          <p:nvPr>
            <p:ph idx="1"/>
          </p:nvPr>
        </p:nvSpPr>
        <p:spPr>
          <a:xfrm>
            <a:off x="755576" y="1916832"/>
            <a:ext cx="7704137" cy="4464050"/>
          </a:xfrm>
        </p:spPr>
        <p:txBody>
          <a:bodyPr/>
          <a:lstStyle/>
          <a:p>
            <a:pPr algn="just" eaLnBrk="1" hangingPunct="1">
              <a:buFont typeface="Wingdings" pitchFamily="2" charset="2"/>
              <a:buChar char="Ø"/>
            </a:pPr>
            <a:endParaRPr lang="es-ES" sz="2000" dirty="0" smtClean="0"/>
          </a:p>
          <a:p>
            <a:pPr algn="just" eaLnBrk="1" hangingPunct="1">
              <a:buFont typeface="Wingdings" pitchFamily="2" charset="2"/>
              <a:buChar char="Ø"/>
            </a:pPr>
            <a:endParaRPr lang="es-ES" sz="2000" dirty="0" smtClean="0"/>
          </a:p>
          <a:p>
            <a:pPr lvl="0" algn="just" eaLnBrk="1" hangingPunct="1">
              <a:buFont typeface="Wingdings" pitchFamily="2" charset="2"/>
              <a:buChar char="Ø"/>
            </a:pPr>
            <a:r>
              <a:rPr lang="es-ES" sz="2400" dirty="0" smtClean="0"/>
              <a:t>Recompra de las acciones privadas en las empresas distribuidoras EDESUR y EDENORTE a UNION FENOSA por el Estado Dominicano y la CDEEE en septiembre del 2003. Ruptura con el modelo de la capitalización previsto en la Ley 141-97</a:t>
            </a:r>
          </a:p>
          <a:p>
            <a:pPr lvl="0" algn="just" eaLnBrk="1" hangingPunct="1">
              <a:buFont typeface="Wingdings" pitchFamily="2" charset="2"/>
              <a:buChar char="Ø"/>
            </a:pPr>
            <a:endParaRPr lang="es-ES" sz="2000" dirty="0" smtClean="0"/>
          </a:p>
          <a:p>
            <a:pPr algn="just" eaLnBrk="1" hangingPunct="1">
              <a:buNone/>
            </a:pPr>
            <a:endParaRPr lang="es-ES" sz="2000" dirty="0" smtClean="0"/>
          </a:p>
          <a:p>
            <a:pPr algn="just" eaLnBrk="1" hangingPunct="1">
              <a:buFont typeface="Wingdings" pitchFamily="2" charset="2"/>
              <a:buChar char="Ø"/>
            </a:pPr>
            <a:endParaRPr lang="es-DO" sz="1800" dirty="0" smtClean="0"/>
          </a:p>
          <a:p>
            <a:pPr eaLnBrk="1" hangingPunct="1"/>
            <a:endParaRPr lang="es-DO" sz="1800" dirty="0" smtClean="0"/>
          </a:p>
        </p:txBody>
      </p:sp>
      <p:grpSp>
        <p:nvGrpSpPr>
          <p:cNvPr id="2" name="6 Grupo"/>
          <p:cNvGrpSpPr>
            <a:grpSpLocks/>
          </p:cNvGrpSpPr>
          <p:nvPr/>
        </p:nvGrpSpPr>
        <p:grpSpPr bwMode="auto">
          <a:xfrm>
            <a:off x="0" y="6165850"/>
            <a:ext cx="9144000" cy="692150"/>
            <a:chOff x="0" y="6165304"/>
            <a:chExt cx="9144000" cy="692696"/>
          </a:xfrm>
        </p:grpSpPr>
        <p:sp>
          <p:nvSpPr>
            <p:cNvPr id="4" name="3 Rectángulo"/>
            <p:cNvSpPr/>
            <p:nvPr/>
          </p:nvSpPr>
          <p:spPr>
            <a:xfrm>
              <a:off x="0" y="6165304"/>
              <a:ext cx="9144000" cy="692696"/>
            </a:xfrm>
            <a:prstGeom prst="rect">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s-DO"/>
            </a:p>
          </p:txBody>
        </p:sp>
        <p:sp>
          <p:nvSpPr>
            <p:cNvPr id="4104" name="5 CuadroTexto"/>
            <p:cNvSpPr txBox="1">
              <a:spLocks noChangeArrowheads="1"/>
            </p:cNvSpPr>
            <p:nvPr/>
          </p:nvSpPr>
          <p:spPr bwMode="auto">
            <a:xfrm>
              <a:off x="2555776" y="6309320"/>
              <a:ext cx="6408712" cy="369332"/>
            </a:xfrm>
            <a:prstGeom prst="rect">
              <a:avLst/>
            </a:prstGeom>
            <a:noFill/>
            <a:ln w="9525">
              <a:noFill/>
              <a:miter lim="800000"/>
              <a:headEnd/>
              <a:tailEnd/>
            </a:ln>
          </p:spPr>
          <p:txBody>
            <a:bodyPr>
              <a:spAutoFit/>
            </a:bodyPr>
            <a:lstStyle/>
            <a:p>
              <a:pPr algn="r"/>
              <a:r>
                <a:rPr lang="es-DO" dirty="0">
                  <a:solidFill>
                    <a:schemeClr val="bg1"/>
                  </a:solidFill>
                  <a:latin typeface="Tw Cen MT" pitchFamily="34" charset="0"/>
                </a:rPr>
                <a:t>Consejo Nacional de la Empresa Privada | CONEP| </a:t>
              </a:r>
              <a:r>
                <a:rPr lang="es-DO" dirty="0" smtClean="0">
                  <a:solidFill>
                    <a:schemeClr val="bg1"/>
                  </a:solidFill>
                  <a:latin typeface="Tw Cen MT" pitchFamily="34" charset="0"/>
                </a:rPr>
                <a:t>2015 </a:t>
              </a:r>
              <a:endParaRPr lang="es-DO" dirty="0">
                <a:solidFill>
                  <a:schemeClr val="bg1"/>
                </a:solidFill>
                <a:latin typeface="Tw Cen MT" pitchFamily="34" charset="0"/>
              </a:endParaRPr>
            </a:p>
          </p:txBody>
        </p:sp>
      </p:grpSp>
      <p:pic>
        <p:nvPicPr>
          <p:cNvPr id="4101" name="Picture 3"/>
          <p:cNvPicPr>
            <a:picLocks noChangeAspect="1" noChangeArrowheads="1"/>
          </p:cNvPicPr>
          <p:nvPr/>
        </p:nvPicPr>
        <p:blipFill>
          <a:blip r:embed="rId2" cstate="print"/>
          <a:srcRect/>
          <a:stretch>
            <a:fillRect/>
          </a:stretch>
        </p:blipFill>
        <p:spPr bwMode="auto">
          <a:xfrm>
            <a:off x="0" y="0"/>
            <a:ext cx="9144000" cy="333375"/>
          </a:xfrm>
          <a:prstGeom prst="rect">
            <a:avLst/>
          </a:prstGeom>
          <a:noFill/>
          <a:ln w="9525">
            <a:noFill/>
            <a:miter lim="800000"/>
            <a:headEnd/>
            <a:tailEnd/>
          </a:ln>
        </p:spPr>
      </p:pic>
      <p:sp>
        <p:nvSpPr>
          <p:cNvPr id="12" name="11 CuadroTexto"/>
          <p:cNvSpPr txBox="1"/>
          <p:nvPr/>
        </p:nvSpPr>
        <p:spPr>
          <a:xfrm>
            <a:off x="755576" y="836712"/>
            <a:ext cx="7920880" cy="369332"/>
          </a:xfrm>
          <a:prstGeom prst="rect">
            <a:avLst/>
          </a:prstGeom>
          <a:noFill/>
        </p:spPr>
        <p:txBody>
          <a:bodyPr wrap="square" rtlCol="0">
            <a:spAutoFit/>
          </a:bodyPr>
          <a:lstStyle/>
          <a:p>
            <a:endParaRPr lang="es-DO" dirty="0"/>
          </a:p>
        </p:txBody>
      </p:sp>
      <p:sp>
        <p:nvSpPr>
          <p:cNvPr id="15" name="14 CuadroTexto"/>
          <p:cNvSpPr txBox="1"/>
          <p:nvPr/>
        </p:nvSpPr>
        <p:spPr>
          <a:xfrm>
            <a:off x="611560" y="1440352"/>
            <a:ext cx="7632848" cy="369332"/>
          </a:xfrm>
          <a:prstGeom prst="rect">
            <a:avLst/>
          </a:prstGeom>
          <a:noFill/>
        </p:spPr>
        <p:txBody>
          <a:bodyPr wrap="square" rtlCol="0">
            <a:spAutoFit/>
          </a:bodyPr>
          <a:lstStyle/>
          <a:p>
            <a:pPr marL="342900" lvl="1" indent="-342900" algn="just"/>
            <a:r>
              <a:rPr lang="es-DO" dirty="0" smtClean="0">
                <a:latin typeface="+mn-lt"/>
              </a:rPr>
              <a:t> </a:t>
            </a:r>
          </a:p>
        </p:txBody>
      </p:sp>
      <p:sp>
        <p:nvSpPr>
          <p:cNvPr id="18" name="17 CuadroTexto"/>
          <p:cNvSpPr txBox="1"/>
          <p:nvPr/>
        </p:nvSpPr>
        <p:spPr>
          <a:xfrm>
            <a:off x="1187624" y="1052736"/>
            <a:ext cx="6336704" cy="830997"/>
          </a:xfrm>
          <a:prstGeom prst="rect">
            <a:avLst/>
          </a:prstGeom>
          <a:noFill/>
        </p:spPr>
        <p:txBody>
          <a:bodyPr wrap="square" rtlCol="0">
            <a:spAutoFit/>
          </a:bodyPr>
          <a:lstStyle/>
          <a:p>
            <a:pPr algn="ctr"/>
            <a:r>
              <a:rPr lang="es-ES_tradnl" sz="2400" b="1" u="sng" dirty="0" smtClean="0"/>
              <a:t/>
            </a:r>
            <a:br>
              <a:rPr lang="es-ES_tradnl" sz="2400" b="1" u="sng" dirty="0" smtClean="0"/>
            </a:br>
            <a:endParaRPr lang="es-DO" sz="2400" dirty="0"/>
          </a:p>
        </p:txBody>
      </p:sp>
      <p:sp>
        <p:nvSpPr>
          <p:cNvPr id="10" name="Rounded Rectangle 9"/>
          <p:cNvSpPr/>
          <p:nvPr/>
        </p:nvSpPr>
        <p:spPr>
          <a:xfrm>
            <a:off x="1835696" y="476672"/>
            <a:ext cx="5544616" cy="1728192"/>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b="1" u="sng" dirty="0" smtClean="0">
                <a:solidFill>
                  <a:schemeClr val="tx1"/>
                </a:solidFill>
                <a:latin typeface="Arial" pitchFamily="34" charset="0"/>
                <a:cs typeface="Arial" pitchFamily="34" charset="0"/>
              </a:rPr>
              <a:t>MARCO LEGAL DEL SECTOR ELÈCTRICO</a:t>
            </a:r>
            <a:br>
              <a:rPr lang="es-ES_tradnl" sz="2400" b="1" u="sng" dirty="0" smtClean="0">
                <a:solidFill>
                  <a:schemeClr val="tx1"/>
                </a:solidFill>
                <a:latin typeface="Arial" pitchFamily="34" charset="0"/>
                <a:cs typeface="Arial" pitchFamily="34" charset="0"/>
              </a:rPr>
            </a:br>
            <a:r>
              <a:rPr lang="es-ES_tradnl" sz="2400" b="1" u="sng" dirty="0" smtClean="0">
                <a:solidFill>
                  <a:schemeClr val="tx1"/>
                </a:solidFill>
                <a:latin typeface="Arial" pitchFamily="34" charset="0"/>
                <a:cs typeface="Arial" pitchFamily="34" charset="0"/>
              </a:rPr>
              <a:t>POST CAPITALIZACIÓN</a:t>
            </a:r>
          </a:p>
          <a:p>
            <a:pPr algn="ctr"/>
            <a:r>
              <a:rPr lang="es-ES_tradnl" sz="2400" b="1" u="sng" dirty="0" smtClean="0">
                <a:solidFill>
                  <a:schemeClr val="tx1"/>
                </a:solidFill>
                <a:latin typeface="Arial" pitchFamily="34" charset="0"/>
                <a:cs typeface="Arial" pitchFamily="34" charset="0"/>
              </a:rPr>
              <a:t>CONTRAREFORMA </a:t>
            </a:r>
            <a:endParaRPr lang="es-DO" sz="2400" dirty="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2 Marcador de contenido"/>
          <p:cNvSpPr>
            <a:spLocks noGrp="1"/>
          </p:cNvSpPr>
          <p:nvPr>
            <p:ph idx="1"/>
          </p:nvPr>
        </p:nvSpPr>
        <p:spPr>
          <a:xfrm>
            <a:off x="611560" y="1412776"/>
            <a:ext cx="7704137" cy="4464050"/>
          </a:xfrm>
        </p:spPr>
        <p:txBody>
          <a:bodyPr/>
          <a:lstStyle/>
          <a:p>
            <a:pPr algn="just" eaLnBrk="1" hangingPunct="1">
              <a:buFont typeface="Wingdings" pitchFamily="2" charset="2"/>
              <a:buChar char="Ø"/>
            </a:pPr>
            <a:endParaRPr lang="es-ES" sz="1800" dirty="0" smtClean="0"/>
          </a:p>
          <a:p>
            <a:pPr algn="just" eaLnBrk="1" hangingPunct="1">
              <a:buFont typeface="Wingdings" pitchFamily="2" charset="2"/>
              <a:buChar char="Ø"/>
            </a:pPr>
            <a:r>
              <a:rPr lang="es-DO" sz="1800" b="1" dirty="0" smtClean="0"/>
              <a:t>Decreto No. 16-06 </a:t>
            </a:r>
            <a:r>
              <a:rPr lang="es-DO" sz="1800" dirty="0" smtClean="0"/>
              <a:t>de fecha 18 de enero del año 2006 que aprueba el </a:t>
            </a:r>
            <a:r>
              <a:rPr lang="es-DO" sz="1800" b="1" dirty="0" smtClean="0"/>
              <a:t>Reglamento para el Funcionamiento de la Unidad de Electrificación Rural y Sub-urbana</a:t>
            </a:r>
            <a:r>
              <a:rPr lang="es-DO" sz="1800" dirty="0" smtClean="0"/>
              <a:t>.</a:t>
            </a:r>
          </a:p>
          <a:p>
            <a:pPr algn="just" eaLnBrk="1" hangingPunct="1">
              <a:buFont typeface="Wingdings" pitchFamily="2" charset="2"/>
              <a:buChar char="Ø"/>
            </a:pPr>
            <a:r>
              <a:rPr lang="es-ES" sz="1800" b="1" dirty="0" smtClean="0"/>
              <a:t>Ley 57-07 de fecha 7 de mayo de 2007 </a:t>
            </a:r>
            <a:r>
              <a:rPr lang="es-ES" sz="1800" dirty="0" smtClean="0"/>
              <a:t>de incentivo a las energías renovables y regímenes especiales.</a:t>
            </a:r>
          </a:p>
          <a:p>
            <a:pPr algn="just" eaLnBrk="1" hangingPunct="1">
              <a:buFont typeface="Wingdings" pitchFamily="2" charset="2"/>
              <a:buChar char="Ø"/>
            </a:pPr>
            <a:r>
              <a:rPr lang="es-ES" sz="1800" b="1" dirty="0" smtClean="0"/>
              <a:t>Ley No.186-07 que modificó la Ley 125-01 </a:t>
            </a:r>
            <a:r>
              <a:rPr lang="es-ES" sz="1800" dirty="0" smtClean="0"/>
              <a:t>de fecha 6 de agosto de 2007.</a:t>
            </a:r>
          </a:p>
          <a:p>
            <a:pPr algn="just" eaLnBrk="1" hangingPunct="1">
              <a:buFont typeface="Wingdings" pitchFamily="2" charset="2"/>
              <a:buChar char="Ø"/>
            </a:pPr>
            <a:r>
              <a:rPr lang="es-ES" sz="1800" b="1" dirty="0" smtClean="0"/>
              <a:t>Decreto No.494-07 de fecha 30 de agosto de 2007</a:t>
            </a:r>
            <a:r>
              <a:rPr lang="es-ES" sz="1800" dirty="0" smtClean="0"/>
              <a:t>, que modificó el Reglamento de aplicación de la Ley 125-01.</a:t>
            </a:r>
          </a:p>
          <a:p>
            <a:pPr algn="just" eaLnBrk="1" hangingPunct="1">
              <a:buFont typeface="Wingdings" pitchFamily="2" charset="2"/>
              <a:buChar char="Ø"/>
            </a:pPr>
            <a:r>
              <a:rPr lang="es-DO" sz="1800" b="1" dirty="0" smtClean="0"/>
              <a:t>Decreto No. 628-07 de fecha 2 de noviembre del año 2007</a:t>
            </a:r>
            <a:r>
              <a:rPr lang="es-DO" sz="1800" dirty="0" smtClean="0"/>
              <a:t>, crea con fecha de efectividad a partir del primero de enero del 2008, </a:t>
            </a:r>
            <a:r>
              <a:rPr lang="es-DO" sz="1800" b="1" dirty="0" smtClean="0"/>
              <a:t>la Empresa de Generación Hidroeléctrica Dominicana (EGEHID)</a:t>
            </a:r>
            <a:r>
              <a:rPr lang="es-DO" sz="1800" dirty="0" smtClean="0"/>
              <a:t>, de propiedad estrictamente estatal, con  personerí­a jurídica propia y patrimonio propio.  Su objeto principal es diseñar, construir, administrar y operar las unidades de generación hidroeléctrica, habidas y por haber. </a:t>
            </a:r>
          </a:p>
          <a:p>
            <a:pPr algn="just" eaLnBrk="1" hangingPunct="1">
              <a:buFont typeface="Wingdings" pitchFamily="2" charset="2"/>
              <a:buChar char="Ø"/>
            </a:pPr>
            <a:endParaRPr lang="es-ES" sz="1800" dirty="0" smtClean="0"/>
          </a:p>
          <a:p>
            <a:pPr algn="just" eaLnBrk="1" hangingPunct="1">
              <a:buNone/>
            </a:pPr>
            <a:endParaRPr lang="es-ES" sz="1800" dirty="0" smtClean="0"/>
          </a:p>
          <a:p>
            <a:pPr algn="just" eaLnBrk="1" hangingPunct="1">
              <a:buNone/>
            </a:pPr>
            <a:endParaRPr lang="es-ES" sz="1800" dirty="0" smtClean="0"/>
          </a:p>
          <a:p>
            <a:pPr eaLnBrk="1" hangingPunct="1"/>
            <a:endParaRPr lang="es-DO" sz="1800" dirty="0" smtClean="0"/>
          </a:p>
        </p:txBody>
      </p:sp>
      <p:grpSp>
        <p:nvGrpSpPr>
          <p:cNvPr id="2" name="6 Grupo"/>
          <p:cNvGrpSpPr>
            <a:grpSpLocks/>
          </p:cNvGrpSpPr>
          <p:nvPr/>
        </p:nvGrpSpPr>
        <p:grpSpPr bwMode="auto">
          <a:xfrm>
            <a:off x="0" y="6165850"/>
            <a:ext cx="9144000" cy="692150"/>
            <a:chOff x="0" y="6165304"/>
            <a:chExt cx="9144000" cy="692696"/>
          </a:xfrm>
        </p:grpSpPr>
        <p:sp>
          <p:nvSpPr>
            <p:cNvPr id="4" name="3 Rectángulo"/>
            <p:cNvSpPr/>
            <p:nvPr/>
          </p:nvSpPr>
          <p:spPr>
            <a:xfrm>
              <a:off x="0" y="6165304"/>
              <a:ext cx="9144000" cy="692696"/>
            </a:xfrm>
            <a:prstGeom prst="rect">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s-DO"/>
            </a:p>
          </p:txBody>
        </p:sp>
        <p:sp>
          <p:nvSpPr>
            <p:cNvPr id="4104" name="5 CuadroTexto"/>
            <p:cNvSpPr txBox="1">
              <a:spLocks noChangeArrowheads="1"/>
            </p:cNvSpPr>
            <p:nvPr/>
          </p:nvSpPr>
          <p:spPr bwMode="auto">
            <a:xfrm>
              <a:off x="2555776" y="6309320"/>
              <a:ext cx="6408712" cy="369332"/>
            </a:xfrm>
            <a:prstGeom prst="rect">
              <a:avLst/>
            </a:prstGeom>
            <a:noFill/>
            <a:ln w="9525">
              <a:noFill/>
              <a:miter lim="800000"/>
              <a:headEnd/>
              <a:tailEnd/>
            </a:ln>
          </p:spPr>
          <p:txBody>
            <a:bodyPr>
              <a:spAutoFit/>
            </a:bodyPr>
            <a:lstStyle/>
            <a:p>
              <a:pPr algn="r"/>
              <a:r>
                <a:rPr lang="es-DO" dirty="0">
                  <a:solidFill>
                    <a:schemeClr val="bg1"/>
                  </a:solidFill>
                  <a:latin typeface="Tw Cen MT" pitchFamily="34" charset="0"/>
                </a:rPr>
                <a:t>Consejo Nacional de la Empresa Privada | CONEP| </a:t>
              </a:r>
              <a:r>
                <a:rPr lang="es-DO" dirty="0" smtClean="0">
                  <a:solidFill>
                    <a:schemeClr val="bg1"/>
                  </a:solidFill>
                  <a:latin typeface="Tw Cen MT" pitchFamily="34" charset="0"/>
                </a:rPr>
                <a:t>2015 </a:t>
              </a:r>
              <a:endParaRPr lang="es-DO" dirty="0">
                <a:solidFill>
                  <a:schemeClr val="bg1"/>
                </a:solidFill>
                <a:latin typeface="Tw Cen MT" pitchFamily="34" charset="0"/>
              </a:endParaRPr>
            </a:p>
          </p:txBody>
        </p:sp>
      </p:grpSp>
      <p:pic>
        <p:nvPicPr>
          <p:cNvPr id="4101" name="Picture 3"/>
          <p:cNvPicPr>
            <a:picLocks noChangeAspect="1" noChangeArrowheads="1"/>
          </p:cNvPicPr>
          <p:nvPr/>
        </p:nvPicPr>
        <p:blipFill>
          <a:blip r:embed="rId2" cstate="print"/>
          <a:srcRect/>
          <a:stretch>
            <a:fillRect/>
          </a:stretch>
        </p:blipFill>
        <p:spPr bwMode="auto">
          <a:xfrm>
            <a:off x="0" y="0"/>
            <a:ext cx="9144000" cy="333375"/>
          </a:xfrm>
          <a:prstGeom prst="rect">
            <a:avLst/>
          </a:prstGeom>
          <a:noFill/>
          <a:ln w="9525">
            <a:noFill/>
            <a:miter lim="800000"/>
            <a:headEnd/>
            <a:tailEnd/>
          </a:ln>
        </p:spPr>
      </p:pic>
      <p:sp>
        <p:nvSpPr>
          <p:cNvPr id="12" name="11 CuadroTexto"/>
          <p:cNvSpPr txBox="1"/>
          <p:nvPr/>
        </p:nvSpPr>
        <p:spPr>
          <a:xfrm>
            <a:off x="755576" y="836712"/>
            <a:ext cx="7920880" cy="369332"/>
          </a:xfrm>
          <a:prstGeom prst="rect">
            <a:avLst/>
          </a:prstGeom>
          <a:noFill/>
        </p:spPr>
        <p:txBody>
          <a:bodyPr wrap="square" rtlCol="0">
            <a:spAutoFit/>
          </a:bodyPr>
          <a:lstStyle/>
          <a:p>
            <a:endParaRPr lang="es-DO" dirty="0"/>
          </a:p>
        </p:txBody>
      </p:sp>
      <p:sp>
        <p:nvSpPr>
          <p:cNvPr id="15" name="14 CuadroTexto"/>
          <p:cNvSpPr txBox="1"/>
          <p:nvPr/>
        </p:nvSpPr>
        <p:spPr>
          <a:xfrm>
            <a:off x="611560" y="1440352"/>
            <a:ext cx="7632848" cy="369332"/>
          </a:xfrm>
          <a:prstGeom prst="rect">
            <a:avLst/>
          </a:prstGeom>
          <a:noFill/>
        </p:spPr>
        <p:txBody>
          <a:bodyPr wrap="square" rtlCol="0">
            <a:spAutoFit/>
          </a:bodyPr>
          <a:lstStyle/>
          <a:p>
            <a:pPr marL="342900" lvl="1" indent="-342900" algn="just"/>
            <a:r>
              <a:rPr lang="es-DO" dirty="0" smtClean="0">
                <a:latin typeface="+mn-lt"/>
              </a:rPr>
              <a:t> </a:t>
            </a:r>
          </a:p>
        </p:txBody>
      </p:sp>
      <p:sp>
        <p:nvSpPr>
          <p:cNvPr id="18" name="17 CuadroTexto"/>
          <p:cNvSpPr txBox="1"/>
          <p:nvPr/>
        </p:nvSpPr>
        <p:spPr>
          <a:xfrm>
            <a:off x="1259632" y="692696"/>
            <a:ext cx="6336704" cy="830997"/>
          </a:xfrm>
          <a:prstGeom prst="rect">
            <a:avLst/>
          </a:prstGeom>
          <a:noFill/>
        </p:spPr>
        <p:txBody>
          <a:bodyPr wrap="square" rtlCol="0">
            <a:spAutoFit/>
          </a:bodyPr>
          <a:lstStyle/>
          <a:p>
            <a:pPr algn="ctr"/>
            <a:r>
              <a:rPr lang="es-ES_tradnl" sz="2400" b="1" u="sng" dirty="0" smtClean="0"/>
              <a:t/>
            </a:r>
            <a:br>
              <a:rPr lang="es-ES_tradnl" sz="2400" b="1" u="sng" dirty="0" smtClean="0"/>
            </a:br>
            <a:endParaRPr lang="es-DO" sz="2400" dirty="0"/>
          </a:p>
        </p:txBody>
      </p:sp>
      <p:sp>
        <p:nvSpPr>
          <p:cNvPr id="10" name="Rounded Rectangle 9"/>
          <p:cNvSpPr/>
          <p:nvPr/>
        </p:nvSpPr>
        <p:spPr>
          <a:xfrm>
            <a:off x="1835696" y="620688"/>
            <a:ext cx="5472608" cy="1008112"/>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u="sng" dirty="0" smtClean="0">
                <a:solidFill>
                  <a:schemeClr val="tx1"/>
                </a:solidFill>
                <a:latin typeface="Arial" pitchFamily="34" charset="0"/>
                <a:cs typeface="Arial" pitchFamily="34" charset="0"/>
              </a:rPr>
              <a:t>MARCO LEGAL DEL SECTOR ELÈCTRICO</a:t>
            </a:r>
            <a:br>
              <a:rPr lang="es-ES_tradnl" b="1" u="sng" dirty="0" smtClean="0">
                <a:solidFill>
                  <a:schemeClr val="tx1"/>
                </a:solidFill>
                <a:latin typeface="Arial" pitchFamily="34" charset="0"/>
                <a:cs typeface="Arial" pitchFamily="34" charset="0"/>
              </a:rPr>
            </a:br>
            <a:r>
              <a:rPr lang="es-ES_tradnl" b="1" u="sng" dirty="0" smtClean="0">
                <a:solidFill>
                  <a:schemeClr val="tx1"/>
                </a:solidFill>
                <a:latin typeface="Arial" pitchFamily="34" charset="0"/>
                <a:cs typeface="Arial" pitchFamily="34" charset="0"/>
              </a:rPr>
              <a:t>POST CAPITALIZACIÓN</a:t>
            </a:r>
            <a:endParaRPr lang="es-DO" dirty="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2 Marcador de contenido"/>
          <p:cNvSpPr>
            <a:spLocks noGrp="1"/>
          </p:cNvSpPr>
          <p:nvPr>
            <p:ph idx="1"/>
          </p:nvPr>
        </p:nvSpPr>
        <p:spPr>
          <a:xfrm>
            <a:off x="684213" y="1557338"/>
            <a:ext cx="7704137" cy="4464050"/>
          </a:xfrm>
        </p:spPr>
        <p:txBody>
          <a:bodyPr/>
          <a:lstStyle/>
          <a:p>
            <a:pPr algn="just" eaLnBrk="1" hangingPunct="1">
              <a:buFont typeface="Wingdings" pitchFamily="2" charset="2"/>
              <a:buChar char="Ø"/>
            </a:pPr>
            <a:r>
              <a:rPr lang="es-DO" sz="1800" b="1" dirty="0" smtClean="0"/>
              <a:t>Decreto No. 629-07 de fecha 2 de noviembre del año 2007</a:t>
            </a:r>
            <a:r>
              <a:rPr lang="es-DO" sz="1800" dirty="0" smtClean="0"/>
              <a:t>, crea con fecha de efectividad a partir del primero de enero del 2008, </a:t>
            </a:r>
            <a:r>
              <a:rPr lang="es-DO" sz="1800" b="1" dirty="0" smtClean="0"/>
              <a:t>la Empresa de Transmisión Eléctrica Dominicana (ETED)</a:t>
            </a:r>
            <a:r>
              <a:rPr lang="es-DO" sz="1800" dirty="0" smtClean="0"/>
              <a:t>, igualmente de propiedad estrictamente estatal, con  personerí­a jurídica propia y patrimonio propio.  Su objeto principal es operar el sistema de transmisión interconectado para dar servicio de transporte de electricidad a todo el territorio nacional, para lo cual podrá diseñar, construir, administrar los sistemas de transmisión del Estado, habidos y por haber. </a:t>
            </a:r>
          </a:p>
          <a:p>
            <a:pPr algn="just" eaLnBrk="1" hangingPunct="1">
              <a:buNone/>
            </a:pPr>
            <a:endParaRPr lang="es-DO" sz="1800" dirty="0" smtClean="0"/>
          </a:p>
          <a:p>
            <a:pPr algn="just" eaLnBrk="1" hangingPunct="1">
              <a:buFont typeface="Wingdings" pitchFamily="2" charset="2"/>
              <a:buChar char="Ø"/>
            </a:pPr>
            <a:r>
              <a:rPr lang="es-ES" sz="1800" b="1" dirty="0" smtClean="0"/>
              <a:t>Decreto No.202-08 Reglamento de aplicación de la Ley 57-07 de fecha 7 de mayo de 2007</a:t>
            </a:r>
            <a:r>
              <a:rPr lang="es-ES" sz="1800" dirty="0" smtClean="0"/>
              <a:t> de incentivo a las energías renovables y regímenes especiales.</a:t>
            </a:r>
          </a:p>
          <a:p>
            <a:pPr algn="just" eaLnBrk="1" hangingPunct="1">
              <a:buFont typeface="Wingdings" pitchFamily="2" charset="2"/>
              <a:buChar char="Ø"/>
            </a:pPr>
            <a:endParaRPr lang="es-DO" sz="1800" dirty="0" smtClean="0"/>
          </a:p>
          <a:p>
            <a:pPr algn="just" eaLnBrk="1" hangingPunct="1">
              <a:buFont typeface="Wingdings" pitchFamily="2" charset="2"/>
              <a:buChar char="Ø"/>
            </a:pPr>
            <a:endParaRPr lang="es-DO" sz="1800" dirty="0" smtClean="0"/>
          </a:p>
          <a:p>
            <a:pPr algn="just" eaLnBrk="1" hangingPunct="1">
              <a:buFont typeface="Wingdings" pitchFamily="2" charset="2"/>
              <a:buChar char="Ø"/>
            </a:pPr>
            <a:endParaRPr lang="es-ES" sz="1800" dirty="0" smtClean="0"/>
          </a:p>
          <a:p>
            <a:pPr algn="just" eaLnBrk="1" hangingPunct="1">
              <a:buFont typeface="Wingdings" pitchFamily="2" charset="2"/>
              <a:buChar char="Ø"/>
            </a:pPr>
            <a:endParaRPr lang="es-DO" sz="1800" dirty="0" smtClean="0"/>
          </a:p>
          <a:p>
            <a:pPr eaLnBrk="1" hangingPunct="1"/>
            <a:endParaRPr lang="es-DO" sz="1800" dirty="0" smtClean="0"/>
          </a:p>
        </p:txBody>
      </p:sp>
      <p:grpSp>
        <p:nvGrpSpPr>
          <p:cNvPr id="2" name="6 Grupo"/>
          <p:cNvGrpSpPr>
            <a:grpSpLocks/>
          </p:cNvGrpSpPr>
          <p:nvPr/>
        </p:nvGrpSpPr>
        <p:grpSpPr bwMode="auto">
          <a:xfrm>
            <a:off x="0" y="6165850"/>
            <a:ext cx="9144000" cy="692150"/>
            <a:chOff x="0" y="6165304"/>
            <a:chExt cx="9144000" cy="692696"/>
          </a:xfrm>
        </p:grpSpPr>
        <p:sp>
          <p:nvSpPr>
            <p:cNvPr id="4" name="3 Rectángulo"/>
            <p:cNvSpPr/>
            <p:nvPr/>
          </p:nvSpPr>
          <p:spPr>
            <a:xfrm>
              <a:off x="0" y="6165304"/>
              <a:ext cx="9144000" cy="692696"/>
            </a:xfrm>
            <a:prstGeom prst="rect">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s-DO"/>
            </a:p>
          </p:txBody>
        </p:sp>
        <p:sp>
          <p:nvSpPr>
            <p:cNvPr id="4104" name="5 CuadroTexto"/>
            <p:cNvSpPr txBox="1">
              <a:spLocks noChangeArrowheads="1"/>
            </p:cNvSpPr>
            <p:nvPr/>
          </p:nvSpPr>
          <p:spPr bwMode="auto">
            <a:xfrm>
              <a:off x="2555776" y="6309320"/>
              <a:ext cx="6408712" cy="369332"/>
            </a:xfrm>
            <a:prstGeom prst="rect">
              <a:avLst/>
            </a:prstGeom>
            <a:noFill/>
            <a:ln w="9525">
              <a:noFill/>
              <a:miter lim="800000"/>
              <a:headEnd/>
              <a:tailEnd/>
            </a:ln>
          </p:spPr>
          <p:txBody>
            <a:bodyPr>
              <a:spAutoFit/>
            </a:bodyPr>
            <a:lstStyle/>
            <a:p>
              <a:pPr algn="r"/>
              <a:r>
                <a:rPr lang="es-DO" dirty="0">
                  <a:solidFill>
                    <a:schemeClr val="bg1"/>
                  </a:solidFill>
                  <a:latin typeface="Tw Cen MT" pitchFamily="34" charset="0"/>
                </a:rPr>
                <a:t>Consejo Nacional de la Empresa Privada | CONEP| </a:t>
              </a:r>
              <a:r>
                <a:rPr lang="es-DO" dirty="0" smtClean="0">
                  <a:solidFill>
                    <a:schemeClr val="bg1"/>
                  </a:solidFill>
                  <a:latin typeface="Tw Cen MT" pitchFamily="34" charset="0"/>
                </a:rPr>
                <a:t>2015 </a:t>
              </a:r>
              <a:endParaRPr lang="es-DO" dirty="0">
                <a:solidFill>
                  <a:schemeClr val="bg1"/>
                </a:solidFill>
                <a:latin typeface="Tw Cen MT" pitchFamily="34" charset="0"/>
              </a:endParaRPr>
            </a:p>
          </p:txBody>
        </p:sp>
      </p:grpSp>
      <p:pic>
        <p:nvPicPr>
          <p:cNvPr id="4101" name="Picture 3"/>
          <p:cNvPicPr>
            <a:picLocks noChangeAspect="1" noChangeArrowheads="1"/>
          </p:cNvPicPr>
          <p:nvPr/>
        </p:nvPicPr>
        <p:blipFill>
          <a:blip r:embed="rId2" cstate="print"/>
          <a:srcRect/>
          <a:stretch>
            <a:fillRect/>
          </a:stretch>
        </p:blipFill>
        <p:spPr bwMode="auto">
          <a:xfrm>
            <a:off x="0" y="0"/>
            <a:ext cx="9144000" cy="333375"/>
          </a:xfrm>
          <a:prstGeom prst="rect">
            <a:avLst/>
          </a:prstGeom>
          <a:noFill/>
          <a:ln w="9525">
            <a:noFill/>
            <a:miter lim="800000"/>
            <a:headEnd/>
            <a:tailEnd/>
          </a:ln>
        </p:spPr>
      </p:pic>
      <p:sp>
        <p:nvSpPr>
          <p:cNvPr id="12" name="11 CuadroTexto"/>
          <p:cNvSpPr txBox="1"/>
          <p:nvPr/>
        </p:nvSpPr>
        <p:spPr>
          <a:xfrm>
            <a:off x="755576" y="836712"/>
            <a:ext cx="7920880" cy="369332"/>
          </a:xfrm>
          <a:prstGeom prst="rect">
            <a:avLst/>
          </a:prstGeom>
          <a:noFill/>
        </p:spPr>
        <p:txBody>
          <a:bodyPr wrap="square" rtlCol="0">
            <a:spAutoFit/>
          </a:bodyPr>
          <a:lstStyle/>
          <a:p>
            <a:endParaRPr lang="es-DO" dirty="0"/>
          </a:p>
        </p:txBody>
      </p:sp>
      <p:sp>
        <p:nvSpPr>
          <p:cNvPr id="15" name="14 CuadroTexto"/>
          <p:cNvSpPr txBox="1"/>
          <p:nvPr/>
        </p:nvSpPr>
        <p:spPr>
          <a:xfrm>
            <a:off x="611560" y="1440352"/>
            <a:ext cx="7632848" cy="369332"/>
          </a:xfrm>
          <a:prstGeom prst="rect">
            <a:avLst/>
          </a:prstGeom>
          <a:noFill/>
        </p:spPr>
        <p:txBody>
          <a:bodyPr wrap="square" rtlCol="0">
            <a:spAutoFit/>
          </a:bodyPr>
          <a:lstStyle/>
          <a:p>
            <a:pPr marL="342900" lvl="1" indent="-342900" algn="just"/>
            <a:r>
              <a:rPr lang="es-DO" dirty="0" smtClean="0">
                <a:latin typeface="+mn-lt"/>
              </a:rPr>
              <a:t> </a:t>
            </a:r>
          </a:p>
        </p:txBody>
      </p:sp>
      <p:sp>
        <p:nvSpPr>
          <p:cNvPr id="18" name="17 CuadroTexto"/>
          <p:cNvSpPr txBox="1"/>
          <p:nvPr/>
        </p:nvSpPr>
        <p:spPr>
          <a:xfrm>
            <a:off x="1259632" y="692696"/>
            <a:ext cx="6336704" cy="830997"/>
          </a:xfrm>
          <a:prstGeom prst="rect">
            <a:avLst/>
          </a:prstGeom>
          <a:noFill/>
        </p:spPr>
        <p:txBody>
          <a:bodyPr wrap="square" rtlCol="0">
            <a:spAutoFit/>
          </a:bodyPr>
          <a:lstStyle/>
          <a:p>
            <a:pPr algn="ctr"/>
            <a:r>
              <a:rPr lang="es-ES_tradnl" sz="2400" b="1" u="sng" dirty="0" smtClean="0"/>
              <a:t/>
            </a:r>
            <a:br>
              <a:rPr lang="es-ES_tradnl" sz="2400" b="1" u="sng" dirty="0" smtClean="0"/>
            </a:br>
            <a:endParaRPr lang="es-DO" sz="2400" dirty="0"/>
          </a:p>
        </p:txBody>
      </p:sp>
      <p:sp>
        <p:nvSpPr>
          <p:cNvPr id="10" name="Rounded Rectangle 9"/>
          <p:cNvSpPr/>
          <p:nvPr/>
        </p:nvSpPr>
        <p:spPr>
          <a:xfrm>
            <a:off x="1835696" y="476672"/>
            <a:ext cx="5472608" cy="1008112"/>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u="sng" dirty="0" smtClean="0">
                <a:solidFill>
                  <a:schemeClr val="tx1"/>
                </a:solidFill>
                <a:latin typeface="Arial" pitchFamily="34" charset="0"/>
                <a:cs typeface="Arial" pitchFamily="34" charset="0"/>
              </a:rPr>
              <a:t>MARCO LEGAL DEL SECTOR ELÉCTRICO</a:t>
            </a:r>
            <a:br>
              <a:rPr lang="es-ES_tradnl" b="1" u="sng" dirty="0" smtClean="0">
                <a:solidFill>
                  <a:schemeClr val="tx1"/>
                </a:solidFill>
                <a:latin typeface="Arial" pitchFamily="34" charset="0"/>
                <a:cs typeface="Arial" pitchFamily="34" charset="0"/>
              </a:rPr>
            </a:br>
            <a:r>
              <a:rPr lang="es-ES_tradnl" b="1" u="sng" dirty="0" smtClean="0">
                <a:solidFill>
                  <a:schemeClr val="tx1"/>
                </a:solidFill>
                <a:latin typeface="Arial" pitchFamily="34" charset="0"/>
                <a:cs typeface="Arial" pitchFamily="34" charset="0"/>
              </a:rPr>
              <a:t>POST CAPITALIZACIÓN</a:t>
            </a:r>
            <a:endParaRPr lang="es-DO" dirty="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2 Marcador de contenido"/>
          <p:cNvSpPr>
            <a:spLocks noGrp="1"/>
          </p:cNvSpPr>
          <p:nvPr>
            <p:ph idx="1"/>
          </p:nvPr>
        </p:nvSpPr>
        <p:spPr>
          <a:xfrm>
            <a:off x="683568" y="1772816"/>
            <a:ext cx="7704137" cy="4464050"/>
          </a:xfrm>
        </p:spPr>
        <p:txBody>
          <a:bodyPr/>
          <a:lstStyle/>
          <a:p>
            <a:pPr algn="just" eaLnBrk="1" hangingPunct="1">
              <a:buFont typeface="Wingdings" pitchFamily="2" charset="2"/>
              <a:buChar char="Ø"/>
            </a:pPr>
            <a:endParaRPr lang="es-ES" sz="2000" dirty="0" smtClean="0"/>
          </a:p>
          <a:p>
            <a:pPr algn="just" eaLnBrk="1" hangingPunct="1">
              <a:buFont typeface="Wingdings" pitchFamily="2" charset="2"/>
              <a:buChar char="Ø"/>
            </a:pPr>
            <a:endParaRPr lang="es-ES" sz="2000" dirty="0" smtClean="0"/>
          </a:p>
          <a:p>
            <a:pPr lvl="0" algn="just" eaLnBrk="1" hangingPunct="1">
              <a:buNone/>
            </a:pPr>
            <a:endParaRPr lang="es-ES" sz="2000" dirty="0" smtClean="0"/>
          </a:p>
          <a:p>
            <a:pPr lvl="0" algn="just" eaLnBrk="1" hangingPunct="1">
              <a:buFont typeface="Wingdings" pitchFamily="2" charset="2"/>
              <a:buChar char="Ø"/>
            </a:pPr>
            <a:r>
              <a:rPr lang="es-ES" sz="2400" dirty="0" smtClean="0"/>
              <a:t>Recompra de las acciones privadas en la empresa distribuidora EDEESTE a </a:t>
            </a:r>
            <a:r>
              <a:rPr lang="es-DO" sz="2400" i="1" dirty="0" err="1" smtClean="0"/>
              <a:t>The</a:t>
            </a:r>
            <a:r>
              <a:rPr lang="es-DO" sz="2400" i="1" dirty="0" smtClean="0"/>
              <a:t> Trust Company of </a:t>
            </a:r>
            <a:r>
              <a:rPr lang="es-DO" sz="2400" i="1" dirty="0" err="1" smtClean="0"/>
              <a:t>the</a:t>
            </a:r>
            <a:r>
              <a:rPr lang="es-DO" sz="2400" i="1" dirty="0" smtClean="0"/>
              <a:t> West (TCW) </a:t>
            </a:r>
            <a:r>
              <a:rPr lang="es-ES" sz="2400" dirty="0" smtClean="0"/>
              <a:t>única que mantenía participación privada por el Estado Dominicano y la CDEEE en junio de 2009,</a:t>
            </a:r>
            <a:r>
              <a:rPr lang="es-DO" sz="2400" dirty="0" smtClean="0"/>
              <a:t> luego de un proceso de demanda por US$680 millones que inició en el 2007 </a:t>
            </a:r>
            <a:r>
              <a:rPr lang="es-ES" sz="2400" dirty="0" smtClean="0"/>
              <a:t>TCW, alegando </a:t>
            </a:r>
            <a:r>
              <a:rPr lang="es-DO" sz="2400" dirty="0" smtClean="0"/>
              <a:t>violación de contratos</a:t>
            </a:r>
            <a:r>
              <a:rPr lang="es-ES" sz="2400" dirty="0" smtClean="0"/>
              <a:t>.</a:t>
            </a:r>
            <a:endParaRPr lang="es-DO" sz="2400" dirty="0" smtClean="0"/>
          </a:p>
          <a:p>
            <a:pPr algn="just" eaLnBrk="1" hangingPunct="1">
              <a:buNone/>
            </a:pPr>
            <a:endParaRPr lang="es-ES" sz="2000" dirty="0" smtClean="0"/>
          </a:p>
          <a:p>
            <a:pPr algn="just" eaLnBrk="1" hangingPunct="1">
              <a:buFont typeface="Wingdings" pitchFamily="2" charset="2"/>
              <a:buChar char="Ø"/>
            </a:pPr>
            <a:endParaRPr lang="es-DO" sz="1800" dirty="0" smtClean="0"/>
          </a:p>
          <a:p>
            <a:pPr eaLnBrk="1" hangingPunct="1"/>
            <a:endParaRPr lang="es-DO" sz="1800" dirty="0" smtClean="0"/>
          </a:p>
        </p:txBody>
      </p:sp>
      <p:grpSp>
        <p:nvGrpSpPr>
          <p:cNvPr id="2" name="6 Grupo"/>
          <p:cNvGrpSpPr>
            <a:grpSpLocks/>
          </p:cNvGrpSpPr>
          <p:nvPr/>
        </p:nvGrpSpPr>
        <p:grpSpPr bwMode="auto">
          <a:xfrm>
            <a:off x="0" y="6165850"/>
            <a:ext cx="9144000" cy="692150"/>
            <a:chOff x="0" y="6165304"/>
            <a:chExt cx="9144000" cy="692696"/>
          </a:xfrm>
        </p:grpSpPr>
        <p:sp>
          <p:nvSpPr>
            <p:cNvPr id="4" name="3 Rectángulo"/>
            <p:cNvSpPr/>
            <p:nvPr/>
          </p:nvSpPr>
          <p:spPr>
            <a:xfrm>
              <a:off x="0" y="6165304"/>
              <a:ext cx="9144000" cy="692696"/>
            </a:xfrm>
            <a:prstGeom prst="rect">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s-DO"/>
            </a:p>
          </p:txBody>
        </p:sp>
        <p:sp>
          <p:nvSpPr>
            <p:cNvPr id="4104" name="5 CuadroTexto"/>
            <p:cNvSpPr txBox="1">
              <a:spLocks noChangeArrowheads="1"/>
            </p:cNvSpPr>
            <p:nvPr/>
          </p:nvSpPr>
          <p:spPr bwMode="auto">
            <a:xfrm>
              <a:off x="2555776" y="6309320"/>
              <a:ext cx="6408712" cy="369332"/>
            </a:xfrm>
            <a:prstGeom prst="rect">
              <a:avLst/>
            </a:prstGeom>
            <a:noFill/>
            <a:ln w="9525">
              <a:noFill/>
              <a:miter lim="800000"/>
              <a:headEnd/>
              <a:tailEnd/>
            </a:ln>
          </p:spPr>
          <p:txBody>
            <a:bodyPr>
              <a:spAutoFit/>
            </a:bodyPr>
            <a:lstStyle/>
            <a:p>
              <a:pPr algn="r"/>
              <a:r>
                <a:rPr lang="es-DO" dirty="0">
                  <a:solidFill>
                    <a:schemeClr val="bg1"/>
                  </a:solidFill>
                  <a:latin typeface="Tw Cen MT" pitchFamily="34" charset="0"/>
                </a:rPr>
                <a:t>Consejo Nacional de la Empresa Privada | CONEP| </a:t>
              </a:r>
              <a:r>
                <a:rPr lang="es-DO" dirty="0" smtClean="0">
                  <a:solidFill>
                    <a:schemeClr val="bg1"/>
                  </a:solidFill>
                  <a:latin typeface="Tw Cen MT" pitchFamily="34" charset="0"/>
                </a:rPr>
                <a:t>2015 </a:t>
              </a:r>
              <a:endParaRPr lang="es-DO" dirty="0">
                <a:solidFill>
                  <a:schemeClr val="bg1"/>
                </a:solidFill>
                <a:latin typeface="Tw Cen MT" pitchFamily="34" charset="0"/>
              </a:endParaRPr>
            </a:p>
          </p:txBody>
        </p:sp>
      </p:grpSp>
      <p:pic>
        <p:nvPicPr>
          <p:cNvPr id="4101" name="Picture 3"/>
          <p:cNvPicPr>
            <a:picLocks noChangeAspect="1" noChangeArrowheads="1"/>
          </p:cNvPicPr>
          <p:nvPr/>
        </p:nvPicPr>
        <p:blipFill>
          <a:blip r:embed="rId2" cstate="print"/>
          <a:srcRect/>
          <a:stretch>
            <a:fillRect/>
          </a:stretch>
        </p:blipFill>
        <p:spPr bwMode="auto">
          <a:xfrm>
            <a:off x="0" y="0"/>
            <a:ext cx="9144000" cy="333375"/>
          </a:xfrm>
          <a:prstGeom prst="rect">
            <a:avLst/>
          </a:prstGeom>
          <a:noFill/>
          <a:ln w="9525">
            <a:noFill/>
            <a:miter lim="800000"/>
            <a:headEnd/>
            <a:tailEnd/>
          </a:ln>
        </p:spPr>
      </p:pic>
      <p:sp>
        <p:nvSpPr>
          <p:cNvPr id="12" name="11 CuadroTexto"/>
          <p:cNvSpPr txBox="1"/>
          <p:nvPr/>
        </p:nvSpPr>
        <p:spPr>
          <a:xfrm>
            <a:off x="755576" y="836712"/>
            <a:ext cx="7920880" cy="369332"/>
          </a:xfrm>
          <a:prstGeom prst="rect">
            <a:avLst/>
          </a:prstGeom>
          <a:noFill/>
        </p:spPr>
        <p:txBody>
          <a:bodyPr wrap="square" rtlCol="0">
            <a:spAutoFit/>
          </a:bodyPr>
          <a:lstStyle/>
          <a:p>
            <a:endParaRPr lang="es-DO" dirty="0"/>
          </a:p>
        </p:txBody>
      </p:sp>
      <p:sp>
        <p:nvSpPr>
          <p:cNvPr id="15" name="14 CuadroTexto"/>
          <p:cNvSpPr txBox="1"/>
          <p:nvPr/>
        </p:nvSpPr>
        <p:spPr>
          <a:xfrm>
            <a:off x="683568" y="1412776"/>
            <a:ext cx="7632848" cy="369332"/>
          </a:xfrm>
          <a:prstGeom prst="rect">
            <a:avLst/>
          </a:prstGeom>
          <a:noFill/>
        </p:spPr>
        <p:txBody>
          <a:bodyPr wrap="square" rtlCol="0">
            <a:spAutoFit/>
          </a:bodyPr>
          <a:lstStyle/>
          <a:p>
            <a:pPr marL="342900" lvl="1" indent="-342900" algn="just"/>
            <a:r>
              <a:rPr lang="es-DO" dirty="0" smtClean="0">
                <a:latin typeface="+mn-lt"/>
              </a:rPr>
              <a:t> </a:t>
            </a:r>
          </a:p>
        </p:txBody>
      </p:sp>
      <p:sp>
        <p:nvSpPr>
          <p:cNvPr id="18" name="17 CuadroTexto"/>
          <p:cNvSpPr txBox="1"/>
          <p:nvPr/>
        </p:nvSpPr>
        <p:spPr>
          <a:xfrm>
            <a:off x="1187624" y="1052736"/>
            <a:ext cx="6336704" cy="830997"/>
          </a:xfrm>
          <a:prstGeom prst="rect">
            <a:avLst/>
          </a:prstGeom>
          <a:noFill/>
        </p:spPr>
        <p:txBody>
          <a:bodyPr wrap="square" rtlCol="0">
            <a:spAutoFit/>
          </a:bodyPr>
          <a:lstStyle/>
          <a:p>
            <a:pPr algn="ctr"/>
            <a:r>
              <a:rPr lang="es-ES_tradnl" sz="2400" b="1" u="sng" dirty="0" smtClean="0"/>
              <a:t/>
            </a:r>
            <a:br>
              <a:rPr lang="es-ES_tradnl" sz="2400" b="1" u="sng" dirty="0" smtClean="0"/>
            </a:br>
            <a:endParaRPr lang="es-DO" sz="2400" dirty="0"/>
          </a:p>
        </p:txBody>
      </p:sp>
      <p:sp>
        <p:nvSpPr>
          <p:cNvPr id="10" name="Rounded Rectangle 9"/>
          <p:cNvSpPr/>
          <p:nvPr/>
        </p:nvSpPr>
        <p:spPr>
          <a:xfrm>
            <a:off x="1835696" y="476672"/>
            <a:ext cx="5544616" cy="1728192"/>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b="1" u="sng" dirty="0" smtClean="0">
                <a:solidFill>
                  <a:schemeClr val="tx1"/>
                </a:solidFill>
                <a:latin typeface="Arial" pitchFamily="34" charset="0"/>
                <a:cs typeface="Arial" pitchFamily="34" charset="0"/>
              </a:rPr>
              <a:t>MARCO LEGAL DEL SECTOR ELÉCTRICO</a:t>
            </a:r>
            <a:br>
              <a:rPr lang="es-ES_tradnl" sz="2400" b="1" u="sng" dirty="0" smtClean="0">
                <a:solidFill>
                  <a:schemeClr val="tx1"/>
                </a:solidFill>
                <a:latin typeface="Arial" pitchFamily="34" charset="0"/>
                <a:cs typeface="Arial" pitchFamily="34" charset="0"/>
              </a:rPr>
            </a:br>
            <a:r>
              <a:rPr lang="es-ES_tradnl" sz="2400" b="1" u="sng" dirty="0" smtClean="0">
                <a:solidFill>
                  <a:schemeClr val="tx1"/>
                </a:solidFill>
                <a:latin typeface="Arial" pitchFamily="34" charset="0"/>
                <a:cs typeface="Arial" pitchFamily="34" charset="0"/>
              </a:rPr>
              <a:t>POST CAPITALIZACIÓN</a:t>
            </a:r>
          </a:p>
          <a:p>
            <a:pPr algn="ctr"/>
            <a:r>
              <a:rPr lang="es-ES_tradnl" sz="2400" b="1" u="sng" dirty="0" smtClean="0">
                <a:solidFill>
                  <a:schemeClr val="tx1"/>
                </a:solidFill>
                <a:latin typeface="Arial" pitchFamily="34" charset="0"/>
                <a:cs typeface="Arial" pitchFamily="34" charset="0"/>
              </a:rPr>
              <a:t>CONTRAREFORMA </a:t>
            </a:r>
            <a:endParaRPr lang="es-DO" sz="2400" dirty="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00113" y="4149725"/>
            <a:ext cx="7772400" cy="1470025"/>
          </a:xfrm>
          <a:prstGeom prst="rect">
            <a:avLst/>
          </a:prstGeom>
        </p:spPr>
        <p:txBody>
          <a:bodyPr anchor="ctr">
            <a:normAutofit fontScale="97500"/>
          </a:bodyPr>
          <a:lstStyle/>
          <a:p>
            <a:pPr algn="ctr" fontAlgn="auto">
              <a:spcAft>
                <a:spcPts val="0"/>
              </a:spcAft>
              <a:defRPr/>
            </a:pPr>
            <a:endParaRPr lang="es-ES" sz="4400" b="1" dirty="0">
              <a:latin typeface="Tw Cen MT" pitchFamily="34" charset="0"/>
              <a:ea typeface="+mj-ea"/>
              <a:cs typeface="+mj-cs"/>
            </a:endParaRPr>
          </a:p>
        </p:txBody>
      </p:sp>
      <p:grpSp>
        <p:nvGrpSpPr>
          <p:cNvPr id="2" name="5 Grupo"/>
          <p:cNvGrpSpPr>
            <a:grpSpLocks/>
          </p:cNvGrpSpPr>
          <p:nvPr/>
        </p:nvGrpSpPr>
        <p:grpSpPr bwMode="auto">
          <a:xfrm>
            <a:off x="0" y="6165850"/>
            <a:ext cx="9144000" cy="692150"/>
            <a:chOff x="0" y="6165304"/>
            <a:chExt cx="9144000" cy="692696"/>
          </a:xfrm>
        </p:grpSpPr>
        <p:sp>
          <p:nvSpPr>
            <p:cNvPr id="7" name="6 Rectángulo"/>
            <p:cNvSpPr/>
            <p:nvPr/>
          </p:nvSpPr>
          <p:spPr>
            <a:xfrm>
              <a:off x="0" y="6165304"/>
              <a:ext cx="9144000" cy="692696"/>
            </a:xfrm>
            <a:prstGeom prst="rect">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s-DO" b="1" dirty="0"/>
            </a:p>
          </p:txBody>
        </p:sp>
        <p:sp>
          <p:nvSpPr>
            <p:cNvPr id="2056" name="7 CuadroTexto"/>
            <p:cNvSpPr txBox="1">
              <a:spLocks noChangeArrowheads="1"/>
            </p:cNvSpPr>
            <p:nvPr/>
          </p:nvSpPr>
          <p:spPr bwMode="auto">
            <a:xfrm>
              <a:off x="2555776" y="6309320"/>
              <a:ext cx="6408712" cy="369332"/>
            </a:xfrm>
            <a:prstGeom prst="rect">
              <a:avLst/>
            </a:prstGeom>
            <a:noFill/>
            <a:ln w="9525">
              <a:noFill/>
              <a:miter lim="800000"/>
              <a:headEnd/>
              <a:tailEnd/>
            </a:ln>
          </p:spPr>
          <p:txBody>
            <a:bodyPr>
              <a:spAutoFit/>
            </a:bodyPr>
            <a:lstStyle/>
            <a:p>
              <a:pPr algn="r"/>
              <a:r>
                <a:rPr lang="es-DO" dirty="0">
                  <a:solidFill>
                    <a:schemeClr val="bg1"/>
                  </a:solidFill>
                  <a:latin typeface="Tw Cen MT" pitchFamily="34" charset="0"/>
                </a:rPr>
                <a:t>Consejo Nacional de la Empresa Privada | CONEP| </a:t>
              </a:r>
              <a:r>
                <a:rPr lang="es-DO" dirty="0" smtClean="0">
                  <a:solidFill>
                    <a:schemeClr val="bg1"/>
                  </a:solidFill>
                  <a:latin typeface="Tw Cen MT" pitchFamily="34" charset="0"/>
                </a:rPr>
                <a:t>2015 </a:t>
              </a:r>
              <a:endParaRPr lang="es-DO" dirty="0">
                <a:solidFill>
                  <a:schemeClr val="bg1"/>
                </a:solidFill>
                <a:latin typeface="Tw Cen MT" pitchFamily="34" charset="0"/>
              </a:endParaRPr>
            </a:p>
          </p:txBody>
        </p:sp>
      </p:grpSp>
      <p:pic>
        <p:nvPicPr>
          <p:cNvPr id="2053" name="Picture 3"/>
          <p:cNvPicPr>
            <a:picLocks noChangeAspect="1" noChangeArrowheads="1"/>
          </p:cNvPicPr>
          <p:nvPr/>
        </p:nvPicPr>
        <p:blipFill>
          <a:blip r:embed="rId2" cstate="print"/>
          <a:srcRect/>
          <a:stretch>
            <a:fillRect/>
          </a:stretch>
        </p:blipFill>
        <p:spPr bwMode="auto">
          <a:xfrm>
            <a:off x="0" y="0"/>
            <a:ext cx="9144000" cy="1052513"/>
          </a:xfrm>
          <a:prstGeom prst="rect">
            <a:avLst/>
          </a:prstGeom>
          <a:noFill/>
          <a:ln w="9525">
            <a:noFill/>
            <a:miter lim="800000"/>
            <a:headEnd/>
            <a:tailEnd/>
          </a:ln>
        </p:spPr>
      </p:pic>
      <p:sp>
        <p:nvSpPr>
          <p:cNvPr id="8" name="Rounded Rectangle 7"/>
          <p:cNvSpPr/>
          <p:nvPr/>
        </p:nvSpPr>
        <p:spPr>
          <a:xfrm>
            <a:off x="1115616" y="1700808"/>
            <a:ext cx="7056784" cy="3600400"/>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DO" sz="2000" b="1" dirty="0" smtClean="0">
                <a:solidFill>
                  <a:schemeClr val="tx1"/>
                </a:solidFill>
                <a:latin typeface="Arial" pitchFamily="34" charset="0"/>
                <a:cs typeface="Arial" pitchFamily="34" charset="0"/>
              </a:rPr>
              <a:t>Marcada tendencia a devolver a la nueva CDEEE el rol de líder del sector eléctrico. A pesar de las disposiciones del artículo 138 de la Ley 125-01 que indicaba que sus funciones consisten en liderar y coordinar las empresas eléctricas, llevar a cabo los programas del Estado en materia de electrificación rural y sub-urbana, así como la administración y aplicación de los contratos de suministro de energía con los IPP. Interpretación ampliada del concepto </a:t>
            </a:r>
            <a:r>
              <a:rPr lang="es-DO" sz="2000" b="1" u="sng" dirty="0" smtClean="0">
                <a:solidFill>
                  <a:schemeClr val="tx1"/>
                </a:solidFill>
                <a:latin typeface="Arial" pitchFamily="34" charset="0"/>
                <a:cs typeface="Arial" pitchFamily="34" charset="0"/>
              </a:rPr>
              <a:t>liderar y coordinar las empresas eléctricas</a:t>
            </a:r>
            <a:r>
              <a:rPr lang="es-DO" sz="2000" b="1" dirty="0" smtClean="0">
                <a:solidFill>
                  <a:schemeClr val="tx1"/>
                </a:solidFill>
                <a:latin typeface="Arial" pitchFamily="34" charset="0"/>
                <a:cs typeface="Arial" pitchFamily="34" charset="0"/>
              </a:rPr>
              <a:t>,</a:t>
            </a:r>
          </a:p>
          <a:p>
            <a:pPr algn="ctr"/>
            <a:endParaRPr lang="es-DO" sz="2400" b="1" dirty="0" smtClean="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2 Marcador de contenido"/>
          <p:cNvSpPr>
            <a:spLocks noGrp="1"/>
          </p:cNvSpPr>
          <p:nvPr>
            <p:ph idx="1"/>
          </p:nvPr>
        </p:nvSpPr>
        <p:spPr>
          <a:xfrm>
            <a:off x="684213" y="1557338"/>
            <a:ext cx="7704137" cy="4464050"/>
          </a:xfrm>
        </p:spPr>
        <p:txBody>
          <a:bodyPr/>
          <a:lstStyle/>
          <a:p>
            <a:pPr algn="just" eaLnBrk="1" hangingPunct="1">
              <a:buFont typeface="Wingdings" pitchFamily="2" charset="2"/>
              <a:buChar char="Ø"/>
            </a:pPr>
            <a:r>
              <a:rPr lang="es-DO" sz="1900" b="1" dirty="0" smtClean="0"/>
              <a:t>Decreto No. 421-09 de fecha 30 de mayo del año 2009 que elimina las funciones y presupuesto del Programa de Reducción de Apagones (PRA),</a:t>
            </a:r>
            <a:r>
              <a:rPr lang="es-DO" sz="1900" dirty="0" smtClean="0"/>
              <a:t> y sus activos y pasivos se mantienen en la Corporación Dominicana de Empresas Eléctricas Estatales.</a:t>
            </a:r>
          </a:p>
          <a:p>
            <a:pPr algn="just" eaLnBrk="1" hangingPunct="1">
              <a:buFont typeface="Wingdings" pitchFamily="2" charset="2"/>
              <a:buChar char="Ø"/>
            </a:pPr>
            <a:r>
              <a:rPr lang="es-ES" sz="1900" b="1" dirty="0" smtClean="0"/>
              <a:t>Decreto No.894-09 que declara de emergencia nacional la identificación de las soluciones técnicas financieras y jurídicas para evitar la potencial crisis de desabastecimiento del sector eléctrico</a:t>
            </a:r>
            <a:r>
              <a:rPr lang="es-ES" sz="1900" dirty="0" smtClean="0"/>
              <a:t> dominicano que afectaría el área de generación de energía eléctrica en el corto y mediano plazo.</a:t>
            </a:r>
          </a:p>
          <a:p>
            <a:pPr algn="just" eaLnBrk="1" hangingPunct="1">
              <a:buFont typeface="Wingdings" pitchFamily="2" charset="2"/>
              <a:buChar char="Ø"/>
            </a:pPr>
            <a:r>
              <a:rPr lang="es-ES" sz="1900" b="1" dirty="0" smtClean="0"/>
              <a:t>Decreto No.923-09 de fecha 30 de diciembre de 2009 </a:t>
            </a:r>
            <a:r>
              <a:rPr lang="es-ES" sz="1900" dirty="0" smtClean="0"/>
              <a:t>que designa a la CDEEE como líder y coordinadora de todas las estrategias, objetivos y actuaciones de las empresas eléctricas de naturaleza estatal.</a:t>
            </a:r>
          </a:p>
          <a:p>
            <a:pPr algn="just" eaLnBrk="1" hangingPunct="1">
              <a:buFont typeface="Wingdings" pitchFamily="2" charset="2"/>
              <a:buChar char="Ø"/>
            </a:pPr>
            <a:endParaRPr lang="es-ES" sz="2000" dirty="0" smtClean="0"/>
          </a:p>
        </p:txBody>
      </p:sp>
      <p:grpSp>
        <p:nvGrpSpPr>
          <p:cNvPr id="2" name="6 Grupo"/>
          <p:cNvGrpSpPr>
            <a:grpSpLocks/>
          </p:cNvGrpSpPr>
          <p:nvPr/>
        </p:nvGrpSpPr>
        <p:grpSpPr bwMode="auto">
          <a:xfrm>
            <a:off x="0" y="6165850"/>
            <a:ext cx="9144000" cy="692150"/>
            <a:chOff x="0" y="6165304"/>
            <a:chExt cx="9144000" cy="692696"/>
          </a:xfrm>
        </p:grpSpPr>
        <p:sp>
          <p:nvSpPr>
            <p:cNvPr id="4" name="3 Rectángulo"/>
            <p:cNvSpPr/>
            <p:nvPr/>
          </p:nvSpPr>
          <p:spPr>
            <a:xfrm>
              <a:off x="0" y="6165304"/>
              <a:ext cx="9144000" cy="692696"/>
            </a:xfrm>
            <a:prstGeom prst="rect">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s-DO"/>
            </a:p>
          </p:txBody>
        </p:sp>
        <p:sp>
          <p:nvSpPr>
            <p:cNvPr id="4104" name="5 CuadroTexto"/>
            <p:cNvSpPr txBox="1">
              <a:spLocks noChangeArrowheads="1"/>
            </p:cNvSpPr>
            <p:nvPr/>
          </p:nvSpPr>
          <p:spPr bwMode="auto">
            <a:xfrm>
              <a:off x="2555776" y="6309320"/>
              <a:ext cx="6408712" cy="369332"/>
            </a:xfrm>
            <a:prstGeom prst="rect">
              <a:avLst/>
            </a:prstGeom>
            <a:noFill/>
            <a:ln w="9525">
              <a:noFill/>
              <a:miter lim="800000"/>
              <a:headEnd/>
              <a:tailEnd/>
            </a:ln>
          </p:spPr>
          <p:txBody>
            <a:bodyPr>
              <a:spAutoFit/>
            </a:bodyPr>
            <a:lstStyle/>
            <a:p>
              <a:pPr algn="r"/>
              <a:r>
                <a:rPr lang="es-DO" dirty="0">
                  <a:solidFill>
                    <a:schemeClr val="bg1"/>
                  </a:solidFill>
                  <a:latin typeface="Tw Cen MT" pitchFamily="34" charset="0"/>
                </a:rPr>
                <a:t>Consejo Nacional de la Empresa Privada | CONEP| </a:t>
              </a:r>
              <a:r>
                <a:rPr lang="es-DO" dirty="0" smtClean="0">
                  <a:solidFill>
                    <a:schemeClr val="bg1"/>
                  </a:solidFill>
                  <a:latin typeface="Tw Cen MT" pitchFamily="34" charset="0"/>
                </a:rPr>
                <a:t>2015 </a:t>
              </a:r>
              <a:endParaRPr lang="es-DO" dirty="0">
                <a:solidFill>
                  <a:schemeClr val="bg1"/>
                </a:solidFill>
                <a:latin typeface="Tw Cen MT" pitchFamily="34" charset="0"/>
              </a:endParaRPr>
            </a:p>
          </p:txBody>
        </p:sp>
      </p:grpSp>
      <p:pic>
        <p:nvPicPr>
          <p:cNvPr id="4101" name="Picture 3"/>
          <p:cNvPicPr>
            <a:picLocks noChangeAspect="1" noChangeArrowheads="1"/>
          </p:cNvPicPr>
          <p:nvPr/>
        </p:nvPicPr>
        <p:blipFill>
          <a:blip r:embed="rId2" cstate="print"/>
          <a:srcRect/>
          <a:stretch>
            <a:fillRect/>
          </a:stretch>
        </p:blipFill>
        <p:spPr bwMode="auto">
          <a:xfrm>
            <a:off x="0" y="0"/>
            <a:ext cx="9144000" cy="333375"/>
          </a:xfrm>
          <a:prstGeom prst="rect">
            <a:avLst/>
          </a:prstGeom>
          <a:noFill/>
          <a:ln w="9525">
            <a:noFill/>
            <a:miter lim="800000"/>
            <a:headEnd/>
            <a:tailEnd/>
          </a:ln>
        </p:spPr>
      </p:pic>
      <p:sp>
        <p:nvSpPr>
          <p:cNvPr id="12" name="11 CuadroTexto"/>
          <p:cNvSpPr txBox="1"/>
          <p:nvPr/>
        </p:nvSpPr>
        <p:spPr>
          <a:xfrm>
            <a:off x="755576" y="836712"/>
            <a:ext cx="7920880" cy="369332"/>
          </a:xfrm>
          <a:prstGeom prst="rect">
            <a:avLst/>
          </a:prstGeom>
          <a:noFill/>
        </p:spPr>
        <p:txBody>
          <a:bodyPr wrap="square" rtlCol="0">
            <a:spAutoFit/>
          </a:bodyPr>
          <a:lstStyle/>
          <a:p>
            <a:endParaRPr lang="es-DO" dirty="0"/>
          </a:p>
        </p:txBody>
      </p:sp>
      <p:sp>
        <p:nvSpPr>
          <p:cNvPr id="15" name="14 CuadroTexto"/>
          <p:cNvSpPr txBox="1"/>
          <p:nvPr/>
        </p:nvSpPr>
        <p:spPr>
          <a:xfrm>
            <a:off x="611560" y="1440352"/>
            <a:ext cx="7632848" cy="369332"/>
          </a:xfrm>
          <a:prstGeom prst="rect">
            <a:avLst/>
          </a:prstGeom>
          <a:noFill/>
        </p:spPr>
        <p:txBody>
          <a:bodyPr wrap="square" rtlCol="0">
            <a:spAutoFit/>
          </a:bodyPr>
          <a:lstStyle/>
          <a:p>
            <a:pPr marL="342900" lvl="1" indent="-342900" algn="just"/>
            <a:r>
              <a:rPr lang="es-DO" dirty="0" smtClean="0">
                <a:latin typeface="+mn-lt"/>
              </a:rPr>
              <a:t> </a:t>
            </a:r>
          </a:p>
        </p:txBody>
      </p:sp>
      <p:sp>
        <p:nvSpPr>
          <p:cNvPr id="18" name="17 CuadroTexto"/>
          <p:cNvSpPr txBox="1"/>
          <p:nvPr/>
        </p:nvSpPr>
        <p:spPr>
          <a:xfrm>
            <a:off x="1259632" y="692696"/>
            <a:ext cx="6336704" cy="830997"/>
          </a:xfrm>
          <a:prstGeom prst="rect">
            <a:avLst/>
          </a:prstGeom>
          <a:noFill/>
        </p:spPr>
        <p:txBody>
          <a:bodyPr wrap="square" rtlCol="0">
            <a:spAutoFit/>
          </a:bodyPr>
          <a:lstStyle/>
          <a:p>
            <a:pPr algn="ctr"/>
            <a:r>
              <a:rPr lang="es-ES_tradnl" sz="2400" b="1" u="sng" dirty="0" smtClean="0"/>
              <a:t/>
            </a:r>
            <a:br>
              <a:rPr lang="es-ES_tradnl" sz="2400" b="1" u="sng" dirty="0" smtClean="0"/>
            </a:br>
            <a:endParaRPr lang="es-DO" sz="2400" dirty="0"/>
          </a:p>
        </p:txBody>
      </p:sp>
      <p:sp>
        <p:nvSpPr>
          <p:cNvPr id="10" name="Rounded Rectangle 9"/>
          <p:cNvSpPr/>
          <p:nvPr/>
        </p:nvSpPr>
        <p:spPr>
          <a:xfrm>
            <a:off x="1763688" y="476672"/>
            <a:ext cx="5472608" cy="1008112"/>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u="sng" dirty="0" smtClean="0">
                <a:solidFill>
                  <a:schemeClr val="tx1"/>
                </a:solidFill>
                <a:latin typeface="Arial" pitchFamily="34" charset="0"/>
                <a:cs typeface="Arial" pitchFamily="34" charset="0"/>
              </a:rPr>
              <a:t>MARCO LEGAL DEL SECTOR ELÉCTRICO</a:t>
            </a:r>
            <a:br>
              <a:rPr lang="es-ES_tradnl" b="1" u="sng" dirty="0" smtClean="0">
                <a:solidFill>
                  <a:schemeClr val="tx1"/>
                </a:solidFill>
                <a:latin typeface="Arial" pitchFamily="34" charset="0"/>
                <a:cs typeface="Arial" pitchFamily="34" charset="0"/>
              </a:rPr>
            </a:br>
            <a:r>
              <a:rPr lang="es-ES_tradnl" b="1" u="sng" dirty="0" smtClean="0">
                <a:solidFill>
                  <a:schemeClr val="tx1"/>
                </a:solidFill>
                <a:latin typeface="Arial" pitchFamily="34" charset="0"/>
                <a:cs typeface="Arial" pitchFamily="34" charset="0"/>
              </a:rPr>
              <a:t>POST CONTRAREFORMA </a:t>
            </a:r>
            <a:endParaRPr lang="es-DO" dirty="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2 Marcador de contenido"/>
          <p:cNvSpPr>
            <a:spLocks noGrp="1"/>
          </p:cNvSpPr>
          <p:nvPr>
            <p:ph idx="1"/>
          </p:nvPr>
        </p:nvSpPr>
        <p:spPr>
          <a:xfrm>
            <a:off x="684213" y="1557338"/>
            <a:ext cx="7704137" cy="4464050"/>
          </a:xfrm>
        </p:spPr>
        <p:txBody>
          <a:bodyPr/>
          <a:lstStyle/>
          <a:p>
            <a:pPr algn="just" eaLnBrk="1" hangingPunct="1">
              <a:buFont typeface="Wingdings" pitchFamily="2" charset="2"/>
              <a:buChar char="Ø"/>
            </a:pPr>
            <a:r>
              <a:rPr lang="es-DO" sz="1900" b="1" dirty="0" smtClean="0"/>
              <a:t>Decreto No.143-11 que declara de emergencia nacional el aumento de la capacidad de generación eléctrica de bajo costo </a:t>
            </a:r>
            <a:r>
              <a:rPr lang="es-DO" sz="1900" dirty="0" smtClean="0"/>
              <a:t>de fecha 17 de marzo de 2011.</a:t>
            </a:r>
          </a:p>
          <a:p>
            <a:pPr algn="just" eaLnBrk="1" hangingPunct="1">
              <a:buFont typeface="Wingdings" pitchFamily="2" charset="2"/>
              <a:buChar char="Ø"/>
            </a:pPr>
            <a:r>
              <a:rPr lang="es-DO" sz="1900" dirty="0" smtClean="0"/>
              <a:t>Aprobación </a:t>
            </a:r>
            <a:r>
              <a:rPr lang="es-DO" sz="1900" b="1" dirty="0" smtClean="0"/>
              <a:t>decreto No.167-13 del 21 de junio de 2013 que declara de emergencia nacional el aumento de la capacidad de generación eléctrica de bajo costo en la República Dominicana </a:t>
            </a:r>
            <a:r>
              <a:rPr lang="es-DO" sz="1900" dirty="0" smtClean="0"/>
              <a:t>y deroga los decretos 894-09, 358-10 y 143-11.</a:t>
            </a:r>
          </a:p>
          <a:p>
            <a:pPr algn="just" eaLnBrk="1" hangingPunct="1">
              <a:buFont typeface="Wingdings" pitchFamily="2" charset="2"/>
              <a:buChar char="Ø"/>
            </a:pPr>
            <a:r>
              <a:rPr lang="es-DO" sz="1900" b="1" dirty="0" smtClean="0"/>
              <a:t>Ley No. 100-13 del 30 de julio de 2013 </a:t>
            </a:r>
            <a:r>
              <a:rPr lang="es-DO" sz="1900" dirty="0" smtClean="0"/>
              <a:t>que crea el Ministerio de Energía y Minas como órgano de la Administración Pública dependiente del Poder Ejecutivo, encargado de la formulación y administración de la política energética y de minería metálica y no metálica nacional.</a:t>
            </a:r>
          </a:p>
          <a:p>
            <a:pPr algn="just" eaLnBrk="1" hangingPunct="1">
              <a:buNone/>
            </a:pPr>
            <a:endParaRPr lang="es-DO" sz="1600" b="1" dirty="0" smtClean="0"/>
          </a:p>
          <a:p>
            <a:pPr algn="just" eaLnBrk="1" hangingPunct="1">
              <a:buFont typeface="Wingdings" pitchFamily="2" charset="2"/>
              <a:buChar char="Ø"/>
            </a:pPr>
            <a:endParaRPr lang="es-DO" sz="1600" b="1" dirty="0" smtClean="0"/>
          </a:p>
        </p:txBody>
      </p:sp>
      <p:grpSp>
        <p:nvGrpSpPr>
          <p:cNvPr id="2" name="6 Grupo"/>
          <p:cNvGrpSpPr>
            <a:grpSpLocks/>
          </p:cNvGrpSpPr>
          <p:nvPr/>
        </p:nvGrpSpPr>
        <p:grpSpPr bwMode="auto">
          <a:xfrm>
            <a:off x="0" y="6165850"/>
            <a:ext cx="9144000" cy="692150"/>
            <a:chOff x="0" y="6165304"/>
            <a:chExt cx="9144000" cy="692696"/>
          </a:xfrm>
        </p:grpSpPr>
        <p:sp>
          <p:nvSpPr>
            <p:cNvPr id="4" name="3 Rectángulo"/>
            <p:cNvSpPr/>
            <p:nvPr/>
          </p:nvSpPr>
          <p:spPr>
            <a:xfrm>
              <a:off x="0" y="6165304"/>
              <a:ext cx="9144000" cy="692696"/>
            </a:xfrm>
            <a:prstGeom prst="rect">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s-DO"/>
            </a:p>
          </p:txBody>
        </p:sp>
        <p:sp>
          <p:nvSpPr>
            <p:cNvPr id="4104" name="5 CuadroTexto"/>
            <p:cNvSpPr txBox="1">
              <a:spLocks noChangeArrowheads="1"/>
            </p:cNvSpPr>
            <p:nvPr/>
          </p:nvSpPr>
          <p:spPr bwMode="auto">
            <a:xfrm>
              <a:off x="2555776" y="6309320"/>
              <a:ext cx="6408712" cy="369332"/>
            </a:xfrm>
            <a:prstGeom prst="rect">
              <a:avLst/>
            </a:prstGeom>
            <a:noFill/>
            <a:ln w="9525">
              <a:noFill/>
              <a:miter lim="800000"/>
              <a:headEnd/>
              <a:tailEnd/>
            </a:ln>
          </p:spPr>
          <p:txBody>
            <a:bodyPr>
              <a:spAutoFit/>
            </a:bodyPr>
            <a:lstStyle/>
            <a:p>
              <a:pPr algn="r"/>
              <a:r>
                <a:rPr lang="es-DO" dirty="0">
                  <a:solidFill>
                    <a:schemeClr val="bg1"/>
                  </a:solidFill>
                  <a:latin typeface="Tw Cen MT" pitchFamily="34" charset="0"/>
                </a:rPr>
                <a:t>Consejo Nacional de la Empresa Privada | CONEP| </a:t>
              </a:r>
              <a:r>
                <a:rPr lang="es-DO" dirty="0" smtClean="0">
                  <a:solidFill>
                    <a:schemeClr val="bg1"/>
                  </a:solidFill>
                  <a:latin typeface="Tw Cen MT" pitchFamily="34" charset="0"/>
                </a:rPr>
                <a:t>2015 </a:t>
              </a:r>
              <a:endParaRPr lang="es-DO" dirty="0">
                <a:solidFill>
                  <a:schemeClr val="bg1"/>
                </a:solidFill>
                <a:latin typeface="Tw Cen MT" pitchFamily="34" charset="0"/>
              </a:endParaRPr>
            </a:p>
          </p:txBody>
        </p:sp>
      </p:grpSp>
      <p:pic>
        <p:nvPicPr>
          <p:cNvPr id="4101" name="Picture 3"/>
          <p:cNvPicPr>
            <a:picLocks noChangeAspect="1" noChangeArrowheads="1"/>
          </p:cNvPicPr>
          <p:nvPr/>
        </p:nvPicPr>
        <p:blipFill>
          <a:blip r:embed="rId2" cstate="print"/>
          <a:srcRect/>
          <a:stretch>
            <a:fillRect/>
          </a:stretch>
        </p:blipFill>
        <p:spPr bwMode="auto">
          <a:xfrm>
            <a:off x="0" y="0"/>
            <a:ext cx="9144000" cy="333375"/>
          </a:xfrm>
          <a:prstGeom prst="rect">
            <a:avLst/>
          </a:prstGeom>
          <a:noFill/>
          <a:ln w="9525">
            <a:noFill/>
            <a:miter lim="800000"/>
            <a:headEnd/>
            <a:tailEnd/>
          </a:ln>
        </p:spPr>
      </p:pic>
      <p:sp>
        <p:nvSpPr>
          <p:cNvPr id="12" name="11 CuadroTexto"/>
          <p:cNvSpPr txBox="1"/>
          <p:nvPr/>
        </p:nvSpPr>
        <p:spPr>
          <a:xfrm>
            <a:off x="755576" y="836712"/>
            <a:ext cx="7920880" cy="369332"/>
          </a:xfrm>
          <a:prstGeom prst="rect">
            <a:avLst/>
          </a:prstGeom>
          <a:noFill/>
        </p:spPr>
        <p:txBody>
          <a:bodyPr wrap="square" rtlCol="0">
            <a:spAutoFit/>
          </a:bodyPr>
          <a:lstStyle/>
          <a:p>
            <a:endParaRPr lang="es-DO" dirty="0"/>
          </a:p>
        </p:txBody>
      </p:sp>
      <p:sp>
        <p:nvSpPr>
          <p:cNvPr id="15" name="14 CuadroTexto"/>
          <p:cNvSpPr txBox="1"/>
          <p:nvPr/>
        </p:nvSpPr>
        <p:spPr>
          <a:xfrm>
            <a:off x="611560" y="1440352"/>
            <a:ext cx="7632848" cy="369332"/>
          </a:xfrm>
          <a:prstGeom prst="rect">
            <a:avLst/>
          </a:prstGeom>
          <a:noFill/>
        </p:spPr>
        <p:txBody>
          <a:bodyPr wrap="square" rtlCol="0">
            <a:spAutoFit/>
          </a:bodyPr>
          <a:lstStyle/>
          <a:p>
            <a:pPr marL="342900" lvl="1" indent="-342900" algn="just"/>
            <a:r>
              <a:rPr lang="es-DO" dirty="0" smtClean="0">
                <a:latin typeface="+mn-lt"/>
              </a:rPr>
              <a:t> </a:t>
            </a:r>
          </a:p>
        </p:txBody>
      </p:sp>
      <p:sp>
        <p:nvSpPr>
          <p:cNvPr id="18" name="17 CuadroTexto"/>
          <p:cNvSpPr txBox="1"/>
          <p:nvPr/>
        </p:nvSpPr>
        <p:spPr>
          <a:xfrm>
            <a:off x="1259632" y="692696"/>
            <a:ext cx="6336704" cy="830997"/>
          </a:xfrm>
          <a:prstGeom prst="rect">
            <a:avLst/>
          </a:prstGeom>
          <a:noFill/>
        </p:spPr>
        <p:txBody>
          <a:bodyPr wrap="square" rtlCol="0">
            <a:spAutoFit/>
          </a:bodyPr>
          <a:lstStyle/>
          <a:p>
            <a:pPr algn="ctr"/>
            <a:r>
              <a:rPr lang="es-ES_tradnl" sz="2400" b="1" u="sng" dirty="0" smtClean="0"/>
              <a:t/>
            </a:r>
            <a:br>
              <a:rPr lang="es-ES_tradnl" sz="2400" b="1" u="sng" dirty="0" smtClean="0"/>
            </a:br>
            <a:endParaRPr lang="es-DO" sz="2400" dirty="0"/>
          </a:p>
        </p:txBody>
      </p:sp>
      <p:sp>
        <p:nvSpPr>
          <p:cNvPr id="10" name="Rounded Rectangle 9"/>
          <p:cNvSpPr/>
          <p:nvPr/>
        </p:nvSpPr>
        <p:spPr>
          <a:xfrm>
            <a:off x="1763688" y="476672"/>
            <a:ext cx="5472608" cy="1008112"/>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u="sng" dirty="0" smtClean="0">
                <a:solidFill>
                  <a:schemeClr val="tx1"/>
                </a:solidFill>
                <a:latin typeface="Arial" pitchFamily="34" charset="0"/>
                <a:cs typeface="Arial" pitchFamily="34" charset="0"/>
              </a:rPr>
              <a:t>MARCO LEGAL DEL SECTOR ELÉCTRICO</a:t>
            </a:r>
            <a:br>
              <a:rPr lang="es-ES_tradnl" b="1" u="sng" dirty="0" smtClean="0">
                <a:solidFill>
                  <a:schemeClr val="tx1"/>
                </a:solidFill>
                <a:latin typeface="Arial" pitchFamily="34" charset="0"/>
                <a:cs typeface="Arial" pitchFamily="34" charset="0"/>
              </a:rPr>
            </a:br>
            <a:r>
              <a:rPr lang="es-ES_tradnl" b="1" u="sng" dirty="0" smtClean="0">
                <a:solidFill>
                  <a:schemeClr val="tx1"/>
                </a:solidFill>
                <a:latin typeface="Arial" pitchFamily="34" charset="0"/>
                <a:cs typeface="Arial" pitchFamily="34" charset="0"/>
              </a:rPr>
              <a:t>POST CONTRAREFORMA </a:t>
            </a:r>
            <a:endParaRPr lang="es-DO" dirty="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2 Marcador de contenido"/>
          <p:cNvSpPr>
            <a:spLocks noGrp="1"/>
          </p:cNvSpPr>
          <p:nvPr>
            <p:ph idx="1"/>
          </p:nvPr>
        </p:nvSpPr>
        <p:spPr>
          <a:xfrm>
            <a:off x="684213" y="1557338"/>
            <a:ext cx="7704137" cy="4464050"/>
          </a:xfrm>
        </p:spPr>
        <p:txBody>
          <a:bodyPr/>
          <a:lstStyle/>
          <a:p>
            <a:pPr algn="just" eaLnBrk="1" hangingPunct="1">
              <a:buFont typeface="Wingdings" pitchFamily="2" charset="2"/>
              <a:buChar char="Ø"/>
            </a:pPr>
            <a:endParaRPr lang="es-DO" sz="1800" b="1" dirty="0" smtClean="0"/>
          </a:p>
          <a:p>
            <a:pPr algn="just" eaLnBrk="1" hangingPunct="1">
              <a:buFont typeface="Wingdings" pitchFamily="2" charset="2"/>
              <a:buChar char="Ø"/>
            </a:pPr>
            <a:r>
              <a:rPr lang="es-DO" sz="2400" b="1" dirty="0" smtClean="0"/>
              <a:t>Aprobación de la Ley 394-14 del 28 de agosto del 2014, Gaceta Oficial No. 10773 de septiembre de 2014; que autoriza a la CDEEE a promover, directa o indirectamente, la actividad de generación de electricidad</a:t>
            </a:r>
            <a:r>
              <a:rPr lang="es-DO" sz="2400" dirty="0" smtClean="0"/>
              <a:t>, la cual también libera del cumplimiento con procesos de licitación que contemplan leyes y reglamentos vigentes a las empresas distribuidoras mientras se mantengan como propiedad estatal, con respecto de la generación eléctrica de propiedad 100% estatal.</a:t>
            </a:r>
          </a:p>
          <a:p>
            <a:pPr algn="just" eaLnBrk="1" hangingPunct="1">
              <a:buFont typeface="Wingdings" pitchFamily="2" charset="2"/>
              <a:buChar char="Ø"/>
            </a:pPr>
            <a:endParaRPr lang="es-DO" sz="1600" b="1" dirty="0" smtClean="0"/>
          </a:p>
          <a:p>
            <a:pPr algn="just" eaLnBrk="1" hangingPunct="1">
              <a:buFont typeface="Wingdings" pitchFamily="2" charset="2"/>
              <a:buChar char="Ø"/>
            </a:pPr>
            <a:endParaRPr lang="es-DO" sz="1600" b="1" dirty="0" smtClean="0"/>
          </a:p>
        </p:txBody>
      </p:sp>
      <p:grpSp>
        <p:nvGrpSpPr>
          <p:cNvPr id="2" name="6 Grupo"/>
          <p:cNvGrpSpPr>
            <a:grpSpLocks/>
          </p:cNvGrpSpPr>
          <p:nvPr/>
        </p:nvGrpSpPr>
        <p:grpSpPr bwMode="auto">
          <a:xfrm>
            <a:off x="0" y="6165850"/>
            <a:ext cx="9144000" cy="692150"/>
            <a:chOff x="0" y="6165304"/>
            <a:chExt cx="9144000" cy="692696"/>
          </a:xfrm>
        </p:grpSpPr>
        <p:sp>
          <p:nvSpPr>
            <p:cNvPr id="4" name="3 Rectángulo"/>
            <p:cNvSpPr/>
            <p:nvPr/>
          </p:nvSpPr>
          <p:spPr>
            <a:xfrm>
              <a:off x="0" y="6165304"/>
              <a:ext cx="9144000" cy="692696"/>
            </a:xfrm>
            <a:prstGeom prst="rect">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s-DO"/>
            </a:p>
          </p:txBody>
        </p:sp>
        <p:sp>
          <p:nvSpPr>
            <p:cNvPr id="4104" name="5 CuadroTexto"/>
            <p:cNvSpPr txBox="1">
              <a:spLocks noChangeArrowheads="1"/>
            </p:cNvSpPr>
            <p:nvPr/>
          </p:nvSpPr>
          <p:spPr bwMode="auto">
            <a:xfrm>
              <a:off x="2555776" y="6309320"/>
              <a:ext cx="6408712" cy="369332"/>
            </a:xfrm>
            <a:prstGeom prst="rect">
              <a:avLst/>
            </a:prstGeom>
            <a:noFill/>
            <a:ln w="9525">
              <a:noFill/>
              <a:miter lim="800000"/>
              <a:headEnd/>
              <a:tailEnd/>
            </a:ln>
          </p:spPr>
          <p:txBody>
            <a:bodyPr>
              <a:spAutoFit/>
            </a:bodyPr>
            <a:lstStyle/>
            <a:p>
              <a:pPr algn="r"/>
              <a:r>
                <a:rPr lang="es-DO" dirty="0">
                  <a:solidFill>
                    <a:schemeClr val="bg1"/>
                  </a:solidFill>
                  <a:latin typeface="Tw Cen MT" pitchFamily="34" charset="0"/>
                </a:rPr>
                <a:t>Consejo Nacional de la Empresa Privada | CONEP| </a:t>
              </a:r>
              <a:r>
                <a:rPr lang="es-DO" dirty="0" smtClean="0">
                  <a:solidFill>
                    <a:schemeClr val="bg1"/>
                  </a:solidFill>
                  <a:latin typeface="Tw Cen MT" pitchFamily="34" charset="0"/>
                </a:rPr>
                <a:t>2015 </a:t>
              </a:r>
              <a:endParaRPr lang="es-DO" dirty="0">
                <a:solidFill>
                  <a:schemeClr val="bg1"/>
                </a:solidFill>
                <a:latin typeface="Tw Cen MT" pitchFamily="34" charset="0"/>
              </a:endParaRPr>
            </a:p>
          </p:txBody>
        </p:sp>
      </p:grpSp>
      <p:pic>
        <p:nvPicPr>
          <p:cNvPr id="4101" name="Picture 3"/>
          <p:cNvPicPr>
            <a:picLocks noChangeAspect="1" noChangeArrowheads="1"/>
          </p:cNvPicPr>
          <p:nvPr/>
        </p:nvPicPr>
        <p:blipFill>
          <a:blip r:embed="rId2" cstate="print"/>
          <a:srcRect/>
          <a:stretch>
            <a:fillRect/>
          </a:stretch>
        </p:blipFill>
        <p:spPr bwMode="auto">
          <a:xfrm>
            <a:off x="0" y="0"/>
            <a:ext cx="9144000" cy="333375"/>
          </a:xfrm>
          <a:prstGeom prst="rect">
            <a:avLst/>
          </a:prstGeom>
          <a:noFill/>
          <a:ln w="9525">
            <a:noFill/>
            <a:miter lim="800000"/>
            <a:headEnd/>
            <a:tailEnd/>
          </a:ln>
        </p:spPr>
      </p:pic>
      <p:sp>
        <p:nvSpPr>
          <p:cNvPr id="12" name="11 CuadroTexto"/>
          <p:cNvSpPr txBox="1"/>
          <p:nvPr/>
        </p:nvSpPr>
        <p:spPr>
          <a:xfrm>
            <a:off x="755576" y="836712"/>
            <a:ext cx="7920880" cy="369332"/>
          </a:xfrm>
          <a:prstGeom prst="rect">
            <a:avLst/>
          </a:prstGeom>
          <a:noFill/>
        </p:spPr>
        <p:txBody>
          <a:bodyPr wrap="square" rtlCol="0">
            <a:spAutoFit/>
          </a:bodyPr>
          <a:lstStyle/>
          <a:p>
            <a:endParaRPr lang="es-DO" dirty="0"/>
          </a:p>
        </p:txBody>
      </p:sp>
      <p:sp>
        <p:nvSpPr>
          <p:cNvPr id="15" name="14 CuadroTexto"/>
          <p:cNvSpPr txBox="1"/>
          <p:nvPr/>
        </p:nvSpPr>
        <p:spPr>
          <a:xfrm>
            <a:off x="611560" y="1440352"/>
            <a:ext cx="7632848" cy="369332"/>
          </a:xfrm>
          <a:prstGeom prst="rect">
            <a:avLst/>
          </a:prstGeom>
          <a:noFill/>
        </p:spPr>
        <p:txBody>
          <a:bodyPr wrap="square" rtlCol="0">
            <a:spAutoFit/>
          </a:bodyPr>
          <a:lstStyle/>
          <a:p>
            <a:pPr marL="342900" lvl="1" indent="-342900" algn="just"/>
            <a:r>
              <a:rPr lang="es-DO" dirty="0" smtClean="0">
                <a:latin typeface="+mn-lt"/>
              </a:rPr>
              <a:t> </a:t>
            </a:r>
          </a:p>
        </p:txBody>
      </p:sp>
      <p:sp>
        <p:nvSpPr>
          <p:cNvPr id="18" name="17 CuadroTexto"/>
          <p:cNvSpPr txBox="1"/>
          <p:nvPr/>
        </p:nvSpPr>
        <p:spPr>
          <a:xfrm>
            <a:off x="1259632" y="692696"/>
            <a:ext cx="6336704" cy="830997"/>
          </a:xfrm>
          <a:prstGeom prst="rect">
            <a:avLst/>
          </a:prstGeom>
          <a:noFill/>
        </p:spPr>
        <p:txBody>
          <a:bodyPr wrap="square" rtlCol="0">
            <a:spAutoFit/>
          </a:bodyPr>
          <a:lstStyle/>
          <a:p>
            <a:pPr algn="ctr"/>
            <a:r>
              <a:rPr lang="es-ES_tradnl" sz="2400" b="1" u="sng" dirty="0" smtClean="0"/>
              <a:t/>
            </a:r>
            <a:br>
              <a:rPr lang="es-ES_tradnl" sz="2400" b="1" u="sng" dirty="0" smtClean="0"/>
            </a:br>
            <a:endParaRPr lang="es-DO" sz="2400" dirty="0"/>
          </a:p>
        </p:txBody>
      </p:sp>
      <p:sp>
        <p:nvSpPr>
          <p:cNvPr id="10" name="Rounded Rectangle 9"/>
          <p:cNvSpPr/>
          <p:nvPr/>
        </p:nvSpPr>
        <p:spPr>
          <a:xfrm>
            <a:off x="1763688" y="476672"/>
            <a:ext cx="5472608" cy="1008112"/>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u="sng" dirty="0" smtClean="0">
                <a:solidFill>
                  <a:schemeClr val="tx1"/>
                </a:solidFill>
                <a:latin typeface="Arial" pitchFamily="34" charset="0"/>
                <a:cs typeface="Arial" pitchFamily="34" charset="0"/>
              </a:rPr>
              <a:t>MARCO LEGAL DEL SECTOR ELÉCTRICO</a:t>
            </a:r>
            <a:br>
              <a:rPr lang="es-ES_tradnl" b="1" u="sng" dirty="0" smtClean="0">
                <a:solidFill>
                  <a:schemeClr val="tx1"/>
                </a:solidFill>
                <a:latin typeface="Arial" pitchFamily="34" charset="0"/>
                <a:cs typeface="Arial" pitchFamily="34" charset="0"/>
              </a:rPr>
            </a:br>
            <a:r>
              <a:rPr lang="es-ES_tradnl" b="1" u="sng" dirty="0" smtClean="0">
                <a:solidFill>
                  <a:schemeClr val="tx1"/>
                </a:solidFill>
                <a:latin typeface="Arial" pitchFamily="34" charset="0"/>
                <a:cs typeface="Arial" pitchFamily="34" charset="0"/>
              </a:rPr>
              <a:t>POST CONTRAREFORMA </a:t>
            </a:r>
            <a:endParaRPr lang="es-DO" dirty="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2 Marcador de contenido"/>
          <p:cNvSpPr>
            <a:spLocks noGrp="1"/>
          </p:cNvSpPr>
          <p:nvPr>
            <p:ph idx="1"/>
          </p:nvPr>
        </p:nvSpPr>
        <p:spPr>
          <a:xfrm>
            <a:off x="684213" y="1557338"/>
            <a:ext cx="7704137" cy="4464050"/>
          </a:xfrm>
        </p:spPr>
        <p:txBody>
          <a:bodyPr/>
          <a:lstStyle/>
          <a:p>
            <a:pPr algn="just" eaLnBrk="1" hangingPunct="1">
              <a:buFont typeface="Wingdings" pitchFamily="2" charset="2"/>
              <a:buChar char="Ø"/>
            </a:pPr>
            <a:endParaRPr lang="es-DO" sz="1800" b="1" dirty="0" smtClean="0"/>
          </a:p>
          <a:p>
            <a:pPr algn="just" eaLnBrk="1" hangingPunct="1">
              <a:buFont typeface="Wingdings" pitchFamily="2" charset="2"/>
              <a:buChar char="Ø"/>
            </a:pPr>
            <a:endParaRPr lang="es-DO" sz="1600" b="1" dirty="0" smtClean="0"/>
          </a:p>
          <a:p>
            <a:pPr algn="just" eaLnBrk="1" hangingPunct="1">
              <a:buFont typeface="Wingdings" pitchFamily="2" charset="2"/>
              <a:buChar char="Ø"/>
            </a:pPr>
            <a:endParaRPr lang="es-DO" sz="1600" b="1" dirty="0" smtClean="0"/>
          </a:p>
        </p:txBody>
      </p:sp>
      <p:grpSp>
        <p:nvGrpSpPr>
          <p:cNvPr id="2" name="6 Grupo"/>
          <p:cNvGrpSpPr>
            <a:grpSpLocks/>
          </p:cNvGrpSpPr>
          <p:nvPr/>
        </p:nvGrpSpPr>
        <p:grpSpPr bwMode="auto">
          <a:xfrm>
            <a:off x="0" y="6165850"/>
            <a:ext cx="9144000" cy="692150"/>
            <a:chOff x="0" y="6165304"/>
            <a:chExt cx="9144000" cy="692696"/>
          </a:xfrm>
        </p:grpSpPr>
        <p:sp>
          <p:nvSpPr>
            <p:cNvPr id="4" name="3 Rectángulo"/>
            <p:cNvSpPr/>
            <p:nvPr/>
          </p:nvSpPr>
          <p:spPr>
            <a:xfrm>
              <a:off x="0" y="6165304"/>
              <a:ext cx="9144000" cy="692696"/>
            </a:xfrm>
            <a:prstGeom prst="rect">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s-DO"/>
            </a:p>
          </p:txBody>
        </p:sp>
        <p:sp>
          <p:nvSpPr>
            <p:cNvPr id="4104" name="5 CuadroTexto"/>
            <p:cNvSpPr txBox="1">
              <a:spLocks noChangeArrowheads="1"/>
            </p:cNvSpPr>
            <p:nvPr/>
          </p:nvSpPr>
          <p:spPr bwMode="auto">
            <a:xfrm>
              <a:off x="2555776" y="6309320"/>
              <a:ext cx="6408712" cy="369332"/>
            </a:xfrm>
            <a:prstGeom prst="rect">
              <a:avLst/>
            </a:prstGeom>
            <a:noFill/>
            <a:ln w="9525">
              <a:noFill/>
              <a:miter lim="800000"/>
              <a:headEnd/>
              <a:tailEnd/>
            </a:ln>
          </p:spPr>
          <p:txBody>
            <a:bodyPr>
              <a:spAutoFit/>
            </a:bodyPr>
            <a:lstStyle/>
            <a:p>
              <a:pPr algn="r"/>
              <a:r>
                <a:rPr lang="es-DO" dirty="0">
                  <a:solidFill>
                    <a:schemeClr val="bg1"/>
                  </a:solidFill>
                  <a:latin typeface="Tw Cen MT" pitchFamily="34" charset="0"/>
                </a:rPr>
                <a:t>Consejo Nacional de la Empresa Privada | CONEP| </a:t>
              </a:r>
              <a:r>
                <a:rPr lang="es-DO" dirty="0" smtClean="0">
                  <a:solidFill>
                    <a:schemeClr val="bg1"/>
                  </a:solidFill>
                  <a:latin typeface="Tw Cen MT" pitchFamily="34" charset="0"/>
                </a:rPr>
                <a:t>2015 </a:t>
              </a:r>
              <a:endParaRPr lang="es-DO" dirty="0">
                <a:solidFill>
                  <a:schemeClr val="bg1"/>
                </a:solidFill>
                <a:latin typeface="Tw Cen MT" pitchFamily="34" charset="0"/>
              </a:endParaRPr>
            </a:p>
          </p:txBody>
        </p:sp>
      </p:grpSp>
      <p:pic>
        <p:nvPicPr>
          <p:cNvPr id="4101" name="Picture 3"/>
          <p:cNvPicPr>
            <a:picLocks noChangeAspect="1" noChangeArrowheads="1"/>
          </p:cNvPicPr>
          <p:nvPr/>
        </p:nvPicPr>
        <p:blipFill>
          <a:blip r:embed="rId2" cstate="print"/>
          <a:srcRect/>
          <a:stretch>
            <a:fillRect/>
          </a:stretch>
        </p:blipFill>
        <p:spPr bwMode="auto">
          <a:xfrm>
            <a:off x="0" y="0"/>
            <a:ext cx="9144000" cy="333375"/>
          </a:xfrm>
          <a:prstGeom prst="rect">
            <a:avLst/>
          </a:prstGeom>
          <a:noFill/>
          <a:ln w="9525">
            <a:noFill/>
            <a:miter lim="800000"/>
            <a:headEnd/>
            <a:tailEnd/>
          </a:ln>
        </p:spPr>
      </p:pic>
      <p:sp>
        <p:nvSpPr>
          <p:cNvPr id="12" name="11 CuadroTexto"/>
          <p:cNvSpPr txBox="1"/>
          <p:nvPr/>
        </p:nvSpPr>
        <p:spPr>
          <a:xfrm>
            <a:off x="755576" y="836712"/>
            <a:ext cx="7920880" cy="369332"/>
          </a:xfrm>
          <a:prstGeom prst="rect">
            <a:avLst/>
          </a:prstGeom>
          <a:noFill/>
        </p:spPr>
        <p:txBody>
          <a:bodyPr wrap="square" rtlCol="0">
            <a:spAutoFit/>
          </a:bodyPr>
          <a:lstStyle/>
          <a:p>
            <a:endParaRPr lang="es-DO" dirty="0"/>
          </a:p>
        </p:txBody>
      </p:sp>
      <p:sp>
        <p:nvSpPr>
          <p:cNvPr id="15" name="14 CuadroTexto"/>
          <p:cNvSpPr txBox="1"/>
          <p:nvPr/>
        </p:nvSpPr>
        <p:spPr>
          <a:xfrm>
            <a:off x="611560" y="1440352"/>
            <a:ext cx="7632848" cy="369332"/>
          </a:xfrm>
          <a:prstGeom prst="rect">
            <a:avLst/>
          </a:prstGeom>
          <a:noFill/>
        </p:spPr>
        <p:txBody>
          <a:bodyPr wrap="square" rtlCol="0">
            <a:spAutoFit/>
          </a:bodyPr>
          <a:lstStyle/>
          <a:p>
            <a:pPr marL="342900" lvl="1" indent="-342900" algn="just"/>
            <a:r>
              <a:rPr lang="es-DO" dirty="0" smtClean="0">
                <a:latin typeface="+mn-lt"/>
              </a:rPr>
              <a:t> </a:t>
            </a:r>
          </a:p>
        </p:txBody>
      </p:sp>
      <p:sp>
        <p:nvSpPr>
          <p:cNvPr id="18" name="17 CuadroTexto"/>
          <p:cNvSpPr txBox="1"/>
          <p:nvPr/>
        </p:nvSpPr>
        <p:spPr>
          <a:xfrm>
            <a:off x="1259632" y="692696"/>
            <a:ext cx="6336704" cy="830997"/>
          </a:xfrm>
          <a:prstGeom prst="rect">
            <a:avLst/>
          </a:prstGeom>
          <a:noFill/>
        </p:spPr>
        <p:txBody>
          <a:bodyPr wrap="square" rtlCol="0">
            <a:spAutoFit/>
          </a:bodyPr>
          <a:lstStyle/>
          <a:p>
            <a:pPr algn="ctr"/>
            <a:r>
              <a:rPr lang="es-ES_tradnl" sz="2400" b="1" u="sng" dirty="0" smtClean="0"/>
              <a:t/>
            </a:r>
            <a:br>
              <a:rPr lang="es-ES_tradnl" sz="2400" b="1" u="sng" dirty="0" smtClean="0"/>
            </a:br>
            <a:endParaRPr lang="es-DO" sz="2400" dirty="0"/>
          </a:p>
        </p:txBody>
      </p:sp>
      <p:sp>
        <p:nvSpPr>
          <p:cNvPr id="10" name="Rounded Rectangle 9"/>
          <p:cNvSpPr/>
          <p:nvPr/>
        </p:nvSpPr>
        <p:spPr>
          <a:xfrm>
            <a:off x="1907704" y="1700808"/>
            <a:ext cx="5472608" cy="2664296"/>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800" b="1" u="sng" dirty="0" smtClean="0">
                <a:solidFill>
                  <a:schemeClr val="tx1"/>
                </a:solidFill>
                <a:latin typeface="Arial" pitchFamily="34" charset="0"/>
                <a:cs typeface="Arial" pitchFamily="34" charset="0"/>
              </a:rPr>
              <a:t>MARCO LEGAL DEL SECTOR ELÉCTRICO</a:t>
            </a:r>
            <a:br>
              <a:rPr lang="es-ES_tradnl" sz="2800" b="1" u="sng" dirty="0" smtClean="0">
                <a:solidFill>
                  <a:schemeClr val="tx1"/>
                </a:solidFill>
                <a:latin typeface="Arial" pitchFamily="34" charset="0"/>
                <a:cs typeface="Arial" pitchFamily="34" charset="0"/>
              </a:rPr>
            </a:br>
            <a:r>
              <a:rPr lang="es-ES_tradnl" sz="2800" b="1" u="sng" dirty="0" smtClean="0">
                <a:solidFill>
                  <a:schemeClr val="tx1"/>
                </a:solidFill>
                <a:latin typeface="Arial" pitchFamily="34" charset="0"/>
                <a:cs typeface="Arial" pitchFamily="34" charset="0"/>
              </a:rPr>
              <a:t>DIAGNÓSTICO</a:t>
            </a:r>
            <a:endParaRPr lang="es-DO" sz="2800" dirty="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2 Marcador de contenido"/>
          <p:cNvSpPr>
            <a:spLocks noGrp="1"/>
          </p:cNvSpPr>
          <p:nvPr>
            <p:ph idx="1"/>
          </p:nvPr>
        </p:nvSpPr>
        <p:spPr>
          <a:xfrm>
            <a:off x="683568" y="1412776"/>
            <a:ext cx="7704137" cy="4464050"/>
          </a:xfrm>
        </p:spPr>
        <p:txBody>
          <a:bodyPr/>
          <a:lstStyle/>
          <a:p>
            <a:pPr algn="just" eaLnBrk="1" hangingPunct="1">
              <a:buFont typeface="Wingdings" pitchFamily="2" charset="2"/>
              <a:buChar char="Ø"/>
            </a:pPr>
            <a:endParaRPr lang="es-DO" sz="1800" dirty="0" smtClean="0"/>
          </a:p>
          <a:p>
            <a:pPr lvl="0" algn="just" eaLnBrk="1" hangingPunct="1">
              <a:buFont typeface="Wingdings" pitchFamily="2" charset="2"/>
              <a:buChar char="Ø"/>
            </a:pPr>
            <a:r>
              <a:rPr lang="es-DO" sz="1900" b="1" dirty="0" smtClean="0"/>
              <a:t>Leyes que no se cumplen </a:t>
            </a:r>
            <a:r>
              <a:rPr lang="es-DO" sz="1900" dirty="0" smtClean="0"/>
              <a:t>o que se cumplían a medias, con una marcada tendencia a incumplimiento casi total de las mismas.</a:t>
            </a:r>
          </a:p>
          <a:p>
            <a:pPr lvl="0" algn="just" eaLnBrk="1" hangingPunct="1">
              <a:buFont typeface="Wingdings" pitchFamily="2" charset="2"/>
              <a:buChar char="Ø"/>
            </a:pPr>
            <a:r>
              <a:rPr lang="es-DO" sz="1900" b="1" dirty="0" smtClean="0"/>
              <a:t>Ausencia de consecuencias </a:t>
            </a:r>
            <a:r>
              <a:rPr lang="es-DO" sz="1900" dirty="0" smtClean="0"/>
              <a:t>por el incumplimiento con la ley.</a:t>
            </a:r>
          </a:p>
          <a:p>
            <a:pPr lvl="0" algn="just" eaLnBrk="1" hangingPunct="1">
              <a:buFont typeface="Wingdings" pitchFamily="2" charset="2"/>
              <a:buChar char="Ø"/>
            </a:pPr>
            <a:r>
              <a:rPr lang="es-DO" sz="1900" b="1" dirty="0" smtClean="0"/>
              <a:t>Competencia desleal </a:t>
            </a:r>
            <a:r>
              <a:rPr lang="es-DO" sz="1900" dirty="0" smtClean="0"/>
              <a:t>entre sector público  y privado en el sector eléctrico.</a:t>
            </a:r>
          </a:p>
          <a:p>
            <a:pPr lvl="0" algn="just" eaLnBrk="1" hangingPunct="1">
              <a:buFont typeface="Wingdings" pitchFamily="2" charset="2"/>
              <a:buChar char="Ø"/>
            </a:pPr>
            <a:r>
              <a:rPr lang="es-DO" sz="1900" b="1" dirty="0" smtClean="0"/>
              <a:t>Confusión de roles</a:t>
            </a:r>
            <a:r>
              <a:rPr lang="es-DO" sz="1900" dirty="0" smtClean="0"/>
              <a:t> </a:t>
            </a:r>
            <a:r>
              <a:rPr lang="es-DO" sz="1900" b="1" dirty="0" smtClean="0"/>
              <a:t>entre las autoridades del sector</a:t>
            </a:r>
            <a:r>
              <a:rPr lang="es-DO" sz="1900" dirty="0" smtClean="0"/>
              <a:t>. La CDEEE en vez de ser un agente más del sector está por encima en la práctica de las autoridades reguladoras e incluso mediante ley, como es el caso de la recién aprobada Ley 394-14.</a:t>
            </a:r>
          </a:p>
          <a:p>
            <a:pPr lvl="0" algn="just" eaLnBrk="1" hangingPunct="1">
              <a:buFont typeface="Wingdings" pitchFamily="2" charset="2"/>
              <a:buChar char="Ø"/>
            </a:pPr>
            <a:r>
              <a:rPr lang="es-DO" sz="1900" b="1" dirty="0" smtClean="0"/>
              <a:t>Falta de independencia del regulador.</a:t>
            </a:r>
            <a:endParaRPr lang="es-DO" sz="1900" dirty="0" smtClean="0"/>
          </a:p>
          <a:p>
            <a:pPr lvl="0" algn="just" eaLnBrk="1" hangingPunct="1">
              <a:buFont typeface="Wingdings" pitchFamily="2" charset="2"/>
              <a:buChar char="Ø"/>
            </a:pPr>
            <a:r>
              <a:rPr lang="es-DO" sz="1900" b="1" dirty="0" smtClean="0"/>
              <a:t>Falta de adecuada planificación </a:t>
            </a:r>
            <a:r>
              <a:rPr lang="es-DO" sz="1900" dirty="0" smtClean="0"/>
              <a:t>y de sometimiento de las decisiones en el sector a la misma.</a:t>
            </a:r>
          </a:p>
          <a:p>
            <a:pPr eaLnBrk="1" hangingPunct="1"/>
            <a:endParaRPr lang="es-DO" sz="1800" dirty="0" smtClean="0"/>
          </a:p>
        </p:txBody>
      </p:sp>
      <p:grpSp>
        <p:nvGrpSpPr>
          <p:cNvPr id="2" name="6 Grupo"/>
          <p:cNvGrpSpPr>
            <a:grpSpLocks/>
          </p:cNvGrpSpPr>
          <p:nvPr/>
        </p:nvGrpSpPr>
        <p:grpSpPr bwMode="auto">
          <a:xfrm>
            <a:off x="0" y="6165850"/>
            <a:ext cx="9144000" cy="692150"/>
            <a:chOff x="0" y="6165304"/>
            <a:chExt cx="9144000" cy="692696"/>
          </a:xfrm>
        </p:grpSpPr>
        <p:sp>
          <p:nvSpPr>
            <p:cNvPr id="4" name="3 Rectángulo"/>
            <p:cNvSpPr/>
            <p:nvPr/>
          </p:nvSpPr>
          <p:spPr>
            <a:xfrm>
              <a:off x="0" y="6165304"/>
              <a:ext cx="9144000" cy="692696"/>
            </a:xfrm>
            <a:prstGeom prst="rect">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s-DO"/>
            </a:p>
          </p:txBody>
        </p:sp>
        <p:sp>
          <p:nvSpPr>
            <p:cNvPr id="4104" name="5 CuadroTexto"/>
            <p:cNvSpPr txBox="1">
              <a:spLocks noChangeArrowheads="1"/>
            </p:cNvSpPr>
            <p:nvPr/>
          </p:nvSpPr>
          <p:spPr bwMode="auto">
            <a:xfrm>
              <a:off x="2555776" y="6309320"/>
              <a:ext cx="6408712" cy="369332"/>
            </a:xfrm>
            <a:prstGeom prst="rect">
              <a:avLst/>
            </a:prstGeom>
            <a:noFill/>
            <a:ln w="9525">
              <a:noFill/>
              <a:miter lim="800000"/>
              <a:headEnd/>
              <a:tailEnd/>
            </a:ln>
          </p:spPr>
          <p:txBody>
            <a:bodyPr>
              <a:spAutoFit/>
            </a:bodyPr>
            <a:lstStyle/>
            <a:p>
              <a:pPr algn="r"/>
              <a:r>
                <a:rPr lang="es-DO" dirty="0">
                  <a:solidFill>
                    <a:schemeClr val="bg1"/>
                  </a:solidFill>
                  <a:latin typeface="Tw Cen MT" pitchFamily="34" charset="0"/>
                </a:rPr>
                <a:t>Consejo Nacional de la Empresa Privada | CONEP| </a:t>
              </a:r>
              <a:r>
                <a:rPr lang="es-DO" dirty="0" smtClean="0">
                  <a:solidFill>
                    <a:schemeClr val="bg1"/>
                  </a:solidFill>
                  <a:latin typeface="Tw Cen MT" pitchFamily="34" charset="0"/>
                </a:rPr>
                <a:t>2015 </a:t>
              </a:r>
              <a:endParaRPr lang="es-DO" dirty="0">
                <a:solidFill>
                  <a:schemeClr val="bg1"/>
                </a:solidFill>
                <a:latin typeface="Tw Cen MT" pitchFamily="34" charset="0"/>
              </a:endParaRPr>
            </a:p>
          </p:txBody>
        </p:sp>
      </p:grpSp>
      <p:pic>
        <p:nvPicPr>
          <p:cNvPr id="4101" name="Picture 3"/>
          <p:cNvPicPr>
            <a:picLocks noChangeAspect="1" noChangeArrowheads="1"/>
          </p:cNvPicPr>
          <p:nvPr/>
        </p:nvPicPr>
        <p:blipFill>
          <a:blip r:embed="rId2" cstate="print"/>
          <a:srcRect/>
          <a:stretch>
            <a:fillRect/>
          </a:stretch>
        </p:blipFill>
        <p:spPr bwMode="auto">
          <a:xfrm>
            <a:off x="0" y="0"/>
            <a:ext cx="9144000" cy="333375"/>
          </a:xfrm>
          <a:prstGeom prst="rect">
            <a:avLst/>
          </a:prstGeom>
          <a:noFill/>
          <a:ln w="9525">
            <a:noFill/>
            <a:miter lim="800000"/>
            <a:headEnd/>
            <a:tailEnd/>
          </a:ln>
        </p:spPr>
      </p:pic>
      <p:sp>
        <p:nvSpPr>
          <p:cNvPr id="12" name="11 CuadroTexto"/>
          <p:cNvSpPr txBox="1"/>
          <p:nvPr/>
        </p:nvSpPr>
        <p:spPr>
          <a:xfrm>
            <a:off x="755576" y="836712"/>
            <a:ext cx="7920880" cy="369332"/>
          </a:xfrm>
          <a:prstGeom prst="rect">
            <a:avLst/>
          </a:prstGeom>
          <a:noFill/>
        </p:spPr>
        <p:txBody>
          <a:bodyPr wrap="square" rtlCol="0">
            <a:spAutoFit/>
          </a:bodyPr>
          <a:lstStyle/>
          <a:p>
            <a:endParaRPr lang="es-DO" dirty="0"/>
          </a:p>
        </p:txBody>
      </p:sp>
      <p:sp>
        <p:nvSpPr>
          <p:cNvPr id="15" name="14 CuadroTexto"/>
          <p:cNvSpPr txBox="1"/>
          <p:nvPr/>
        </p:nvSpPr>
        <p:spPr>
          <a:xfrm>
            <a:off x="611560" y="1440352"/>
            <a:ext cx="7632848" cy="369332"/>
          </a:xfrm>
          <a:prstGeom prst="rect">
            <a:avLst/>
          </a:prstGeom>
          <a:noFill/>
        </p:spPr>
        <p:txBody>
          <a:bodyPr wrap="square" rtlCol="0">
            <a:spAutoFit/>
          </a:bodyPr>
          <a:lstStyle/>
          <a:p>
            <a:pPr marL="342900" lvl="1" indent="-342900" algn="just"/>
            <a:r>
              <a:rPr lang="es-DO" dirty="0" smtClean="0">
                <a:latin typeface="+mn-lt"/>
              </a:rPr>
              <a:t> </a:t>
            </a:r>
          </a:p>
        </p:txBody>
      </p:sp>
      <p:sp>
        <p:nvSpPr>
          <p:cNvPr id="18" name="17 CuadroTexto"/>
          <p:cNvSpPr txBox="1"/>
          <p:nvPr/>
        </p:nvSpPr>
        <p:spPr>
          <a:xfrm>
            <a:off x="1259632" y="692696"/>
            <a:ext cx="6336704" cy="830997"/>
          </a:xfrm>
          <a:prstGeom prst="rect">
            <a:avLst/>
          </a:prstGeom>
          <a:noFill/>
        </p:spPr>
        <p:txBody>
          <a:bodyPr wrap="square" rtlCol="0">
            <a:spAutoFit/>
          </a:bodyPr>
          <a:lstStyle/>
          <a:p>
            <a:pPr algn="ctr"/>
            <a:r>
              <a:rPr lang="es-ES_tradnl" sz="2400" b="1" u="sng" dirty="0" smtClean="0"/>
              <a:t/>
            </a:r>
            <a:br>
              <a:rPr lang="es-ES_tradnl" sz="2400" b="1" u="sng" dirty="0" smtClean="0"/>
            </a:br>
            <a:endParaRPr lang="es-DO" sz="2400" dirty="0"/>
          </a:p>
        </p:txBody>
      </p:sp>
      <p:sp>
        <p:nvSpPr>
          <p:cNvPr id="10" name="Rounded Rectangle 9"/>
          <p:cNvSpPr/>
          <p:nvPr/>
        </p:nvSpPr>
        <p:spPr>
          <a:xfrm>
            <a:off x="1763688" y="620688"/>
            <a:ext cx="5472608" cy="1008112"/>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u="sng" dirty="0" smtClean="0">
                <a:solidFill>
                  <a:schemeClr val="tx1"/>
                </a:solidFill>
                <a:latin typeface="Arial" pitchFamily="34" charset="0"/>
                <a:cs typeface="Arial" pitchFamily="34" charset="0"/>
              </a:rPr>
              <a:t>MARCO LEGAL DEL SECTOR ELÉCTRICO</a:t>
            </a:r>
            <a:br>
              <a:rPr lang="es-ES_tradnl" b="1" u="sng" dirty="0" smtClean="0">
                <a:solidFill>
                  <a:schemeClr val="tx1"/>
                </a:solidFill>
                <a:latin typeface="Arial" pitchFamily="34" charset="0"/>
                <a:cs typeface="Arial" pitchFamily="34" charset="0"/>
              </a:rPr>
            </a:br>
            <a:r>
              <a:rPr lang="es-ES_tradnl" b="1" u="sng" dirty="0" smtClean="0">
                <a:solidFill>
                  <a:schemeClr val="tx1"/>
                </a:solidFill>
                <a:latin typeface="Arial" pitchFamily="34" charset="0"/>
                <a:cs typeface="Arial" pitchFamily="34" charset="0"/>
              </a:rPr>
              <a:t>DIAGNOSTICO</a:t>
            </a:r>
            <a:endParaRPr lang="es-DO" dirty="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2 Marcador de contenido"/>
          <p:cNvSpPr>
            <a:spLocks noGrp="1"/>
          </p:cNvSpPr>
          <p:nvPr>
            <p:ph idx="1"/>
          </p:nvPr>
        </p:nvSpPr>
        <p:spPr>
          <a:xfrm>
            <a:off x="683568" y="1412776"/>
            <a:ext cx="7704137" cy="4464050"/>
          </a:xfrm>
        </p:spPr>
        <p:txBody>
          <a:bodyPr/>
          <a:lstStyle/>
          <a:p>
            <a:pPr algn="just" eaLnBrk="1" hangingPunct="1">
              <a:buFont typeface="Wingdings" pitchFamily="2" charset="2"/>
              <a:buChar char="Ø"/>
            </a:pPr>
            <a:endParaRPr lang="es-DO" sz="1800" dirty="0" smtClean="0"/>
          </a:p>
          <a:p>
            <a:pPr eaLnBrk="1" hangingPunct="1"/>
            <a:endParaRPr lang="es-DO" sz="1800" dirty="0" smtClean="0"/>
          </a:p>
        </p:txBody>
      </p:sp>
      <p:grpSp>
        <p:nvGrpSpPr>
          <p:cNvPr id="2" name="6 Grupo"/>
          <p:cNvGrpSpPr>
            <a:grpSpLocks/>
          </p:cNvGrpSpPr>
          <p:nvPr/>
        </p:nvGrpSpPr>
        <p:grpSpPr bwMode="auto">
          <a:xfrm>
            <a:off x="0" y="6165850"/>
            <a:ext cx="9144000" cy="692150"/>
            <a:chOff x="0" y="6165304"/>
            <a:chExt cx="9144000" cy="692696"/>
          </a:xfrm>
        </p:grpSpPr>
        <p:sp>
          <p:nvSpPr>
            <p:cNvPr id="4" name="3 Rectángulo"/>
            <p:cNvSpPr/>
            <p:nvPr/>
          </p:nvSpPr>
          <p:spPr>
            <a:xfrm>
              <a:off x="0" y="6165304"/>
              <a:ext cx="9144000" cy="692696"/>
            </a:xfrm>
            <a:prstGeom prst="rect">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s-DO"/>
            </a:p>
          </p:txBody>
        </p:sp>
        <p:sp>
          <p:nvSpPr>
            <p:cNvPr id="4104" name="5 CuadroTexto"/>
            <p:cNvSpPr txBox="1">
              <a:spLocks noChangeArrowheads="1"/>
            </p:cNvSpPr>
            <p:nvPr/>
          </p:nvSpPr>
          <p:spPr bwMode="auto">
            <a:xfrm>
              <a:off x="2555776" y="6309320"/>
              <a:ext cx="6408712" cy="369332"/>
            </a:xfrm>
            <a:prstGeom prst="rect">
              <a:avLst/>
            </a:prstGeom>
            <a:noFill/>
            <a:ln w="9525">
              <a:noFill/>
              <a:miter lim="800000"/>
              <a:headEnd/>
              <a:tailEnd/>
            </a:ln>
          </p:spPr>
          <p:txBody>
            <a:bodyPr>
              <a:spAutoFit/>
            </a:bodyPr>
            <a:lstStyle/>
            <a:p>
              <a:pPr algn="r"/>
              <a:r>
                <a:rPr lang="es-DO" dirty="0">
                  <a:solidFill>
                    <a:schemeClr val="bg1"/>
                  </a:solidFill>
                  <a:latin typeface="Tw Cen MT" pitchFamily="34" charset="0"/>
                </a:rPr>
                <a:t>Consejo Nacional de la Empresa Privada | CONEP| </a:t>
              </a:r>
              <a:r>
                <a:rPr lang="es-DO" dirty="0" smtClean="0">
                  <a:solidFill>
                    <a:schemeClr val="bg1"/>
                  </a:solidFill>
                  <a:latin typeface="Tw Cen MT" pitchFamily="34" charset="0"/>
                </a:rPr>
                <a:t>2015 </a:t>
              </a:r>
              <a:endParaRPr lang="es-DO" dirty="0">
                <a:solidFill>
                  <a:schemeClr val="bg1"/>
                </a:solidFill>
                <a:latin typeface="Tw Cen MT" pitchFamily="34" charset="0"/>
              </a:endParaRPr>
            </a:p>
          </p:txBody>
        </p:sp>
      </p:grpSp>
      <p:pic>
        <p:nvPicPr>
          <p:cNvPr id="4101" name="Picture 3"/>
          <p:cNvPicPr>
            <a:picLocks noChangeAspect="1" noChangeArrowheads="1"/>
          </p:cNvPicPr>
          <p:nvPr/>
        </p:nvPicPr>
        <p:blipFill>
          <a:blip r:embed="rId2" cstate="print"/>
          <a:srcRect/>
          <a:stretch>
            <a:fillRect/>
          </a:stretch>
        </p:blipFill>
        <p:spPr bwMode="auto">
          <a:xfrm>
            <a:off x="0" y="0"/>
            <a:ext cx="9144000" cy="333375"/>
          </a:xfrm>
          <a:prstGeom prst="rect">
            <a:avLst/>
          </a:prstGeom>
          <a:noFill/>
          <a:ln w="9525">
            <a:noFill/>
            <a:miter lim="800000"/>
            <a:headEnd/>
            <a:tailEnd/>
          </a:ln>
        </p:spPr>
      </p:pic>
      <p:sp>
        <p:nvSpPr>
          <p:cNvPr id="12" name="11 CuadroTexto"/>
          <p:cNvSpPr txBox="1"/>
          <p:nvPr/>
        </p:nvSpPr>
        <p:spPr>
          <a:xfrm>
            <a:off x="755576" y="836712"/>
            <a:ext cx="7920880" cy="369332"/>
          </a:xfrm>
          <a:prstGeom prst="rect">
            <a:avLst/>
          </a:prstGeom>
          <a:noFill/>
        </p:spPr>
        <p:txBody>
          <a:bodyPr wrap="square" rtlCol="0">
            <a:spAutoFit/>
          </a:bodyPr>
          <a:lstStyle/>
          <a:p>
            <a:endParaRPr lang="es-DO" dirty="0"/>
          </a:p>
        </p:txBody>
      </p:sp>
      <p:sp>
        <p:nvSpPr>
          <p:cNvPr id="15" name="14 CuadroTexto"/>
          <p:cNvSpPr txBox="1"/>
          <p:nvPr/>
        </p:nvSpPr>
        <p:spPr>
          <a:xfrm>
            <a:off x="611560" y="1440352"/>
            <a:ext cx="7632848" cy="369332"/>
          </a:xfrm>
          <a:prstGeom prst="rect">
            <a:avLst/>
          </a:prstGeom>
          <a:noFill/>
        </p:spPr>
        <p:txBody>
          <a:bodyPr wrap="square" rtlCol="0">
            <a:spAutoFit/>
          </a:bodyPr>
          <a:lstStyle/>
          <a:p>
            <a:pPr marL="342900" lvl="1" indent="-342900" algn="just"/>
            <a:r>
              <a:rPr lang="es-DO" dirty="0" smtClean="0">
                <a:latin typeface="+mn-lt"/>
              </a:rPr>
              <a:t> </a:t>
            </a:r>
          </a:p>
        </p:txBody>
      </p:sp>
      <p:sp>
        <p:nvSpPr>
          <p:cNvPr id="18" name="17 CuadroTexto"/>
          <p:cNvSpPr txBox="1"/>
          <p:nvPr/>
        </p:nvSpPr>
        <p:spPr>
          <a:xfrm>
            <a:off x="1259632" y="692696"/>
            <a:ext cx="6336704" cy="830997"/>
          </a:xfrm>
          <a:prstGeom prst="rect">
            <a:avLst/>
          </a:prstGeom>
          <a:noFill/>
        </p:spPr>
        <p:txBody>
          <a:bodyPr wrap="square" rtlCol="0">
            <a:spAutoFit/>
          </a:bodyPr>
          <a:lstStyle/>
          <a:p>
            <a:pPr algn="ctr"/>
            <a:r>
              <a:rPr lang="es-ES_tradnl" sz="2400" b="1" u="sng" dirty="0" smtClean="0"/>
              <a:t/>
            </a:r>
            <a:br>
              <a:rPr lang="es-ES_tradnl" sz="2400" b="1" u="sng" dirty="0" smtClean="0"/>
            </a:br>
            <a:endParaRPr lang="es-DO" sz="2400" dirty="0"/>
          </a:p>
        </p:txBody>
      </p:sp>
      <p:sp>
        <p:nvSpPr>
          <p:cNvPr id="10" name="Rounded Rectangle 9"/>
          <p:cNvSpPr/>
          <p:nvPr/>
        </p:nvSpPr>
        <p:spPr>
          <a:xfrm>
            <a:off x="1691680" y="1772816"/>
            <a:ext cx="5472608" cy="2592288"/>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b="1" u="sng" dirty="0" smtClean="0">
                <a:solidFill>
                  <a:schemeClr val="tx1"/>
                </a:solidFill>
                <a:latin typeface="Arial" pitchFamily="34" charset="0"/>
                <a:cs typeface="Arial" pitchFamily="34" charset="0"/>
              </a:rPr>
              <a:t>REFLEXIONES DE CARA AL PACTO POR LA REFORMA DEL SECTOR</a:t>
            </a:r>
            <a:endParaRPr lang="es-DO" sz="2400" dirty="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2 Marcador de contenido"/>
          <p:cNvSpPr>
            <a:spLocks noGrp="1"/>
          </p:cNvSpPr>
          <p:nvPr>
            <p:ph idx="1"/>
          </p:nvPr>
        </p:nvSpPr>
        <p:spPr>
          <a:xfrm>
            <a:off x="684213" y="1557338"/>
            <a:ext cx="7704137" cy="4464050"/>
          </a:xfrm>
        </p:spPr>
        <p:txBody>
          <a:bodyPr/>
          <a:lstStyle/>
          <a:p>
            <a:pPr algn="just" eaLnBrk="1" hangingPunct="1">
              <a:buFont typeface="Wingdings" pitchFamily="2" charset="2"/>
              <a:buChar char="Ø"/>
            </a:pPr>
            <a:endParaRPr lang="es-DO" sz="1800" dirty="0" smtClean="0"/>
          </a:p>
          <a:p>
            <a:pPr lvl="0" algn="just" eaLnBrk="1" hangingPunct="1">
              <a:buFont typeface="Wingdings" pitchFamily="2" charset="2"/>
              <a:buChar char="Ø"/>
            </a:pPr>
            <a:r>
              <a:rPr lang="es-DO" sz="1800" dirty="0" smtClean="0"/>
              <a:t>Si el modelo de capitalización o de empresas mixtas de propiedad estatal y privada, es el más conveniente puesto que en un país con debilidad institucional como el nuestro se hace difícil separar al Estado de su función de sujeto de derecho público para que actúe únicamente como sujeto de derecho privado y si no convendría reservar al Estado únicamente el rol de regulador ya que no se puede ser operador y árbitro al mismo tiempo.  La debilidad del regulador está íntimamente relacionada con la debilidad institucional y con la confusión de roles en el seno del propio gobierno.</a:t>
            </a:r>
          </a:p>
          <a:p>
            <a:pPr lvl="0" algn="just" eaLnBrk="1" hangingPunct="1">
              <a:buNone/>
            </a:pPr>
            <a:endParaRPr lang="es-DO" sz="1800" dirty="0" smtClean="0"/>
          </a:p>
          <a:p>
            <a:pPr lvl="0" algn="just" eaLnBrk="1" hangingPunct="1">
              <a:buFont typeface="Wingdings" pitchFamily="2" charset="2"/>
              <a:buChar char="Ø"/>
            </a:pPr>
            <a:r>
              <a:rPr lang="es-DO" sz="1800" dirty="0" smtClean="0"/>
              <a:t>Si debe reformarse la estructura seguida en la capitalización de 3 empresas de distribución por regiones y si debe mantenerse el concepto de independencia sectorial, altamente incumplido desde que finalizó el proceso de capitalización. </a:t>
            </a:r>
          </a:p>
          <a:p>
            <a:pPr eaLnBrk="1" hangingPunct="1"/>
            <a:endParaRPr lang="es-DO" sz="1800" dirty="0" smtClean="0"/>
          </a:p>
        </p:txBody>
      </p:sp>
      <p:grpSp>
        <p:nvGrpSpPr>
          <p:cNvPr id="2" name="6 Grupo"/>
          <p:cNvGrpSpPr>
            <a:grpSpLocks/>
          </p:cNvGrpSpPr>
          <p:nvPr/>
        </p:nvGrpSpPr>
        <p:grpSpPr bwMode="auto">
          <a:xfrm>
            <a:off x="0" y="6165850"/>
            <a:ext cx="9144000" cy="692150"/>
            <a:chOff x="0" y="6165304"/>
            <a:chExt cx="9144000" cy="692696"/>
          </a:xfrm>
        </p:grpSpPr>
        <p:sp>
          <p:nvSpPr>
            <p:cNvPr id="4" name="3 Rectángulo"/>
            <p:cNvSpPr/>
            <p:nvPr/>
          </p:nvSpPr>
          <p:spPr>
            <a:xfrm>
              <a:off x="0" y="6165304"/>
              <a:ext cx="9144000" cy="692696"/>
            </a:xfrm>
            <a:prstGeom prst="rect">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s-DO"/>
            </a:p>
          </p:txBody>
        </p:sp>
        <p:sp>
          <p:nvSpPr>
            <p:cNvPr id="4104" name="5 CuadroTexto"/>
            <p:cNvSpPr txBox="1">
              <a:spLocks noChangeArrowheads="1"/>
            </p:cNvSpPr>
            <p:nvPr/>
          </p:nvSpPr>
          <p:spPr bwMode="auto">
            <a:xfrm>
              <a:off x="2555776" y="6309320"/>
              <a:ext cx="6408712" cy="369332"/>
            </a:xfrm>
            <a:prstGeom prst="rect">
              <a:avLst/>
            </a:prstGeom>
            <a:noFill/>
            <a:ln w="9525">
              <a:noFill/>
              <a:miter lim="800000"/>
              <a:headEnd/>
              <a:tailEnd/>
            </a:ln>
          </p:spPr>
          <p:txBody>
            <a:bodyPr>
              <a:spAutoFit/>
            </a:bodyPr>
            <a:lstStyle/>
            <a:p>
              <a:pPr algn="r"/>
              <a:r>
                <a:rPr lang="es-DO" dirty="0">
                  <a:solidFill>
                    <a:schemeClr val="bg1"/>
                  </a:solidFill>
                  <a:latin typeface="Tw Cen MT" pitchFamily="34" charset="0"/>
                </a:rPr>
                <a:t>Consejo Nacional de la Empresa Privada | CONEP| </a:t>
              </a:r>
              <a:r>
                <a:rPr lang="es-DO" dirty="0" smtClean="0">
                  <a:solidFill>
                    <a:schemeClr val="bg1"/>
                  </a:solidFill>
                  <a:latin typeface="Tw Cen MT" pitchFamily="34" charset="0"/>
                </a:rPr>
                <a:t>2015 </a:t>
              </a:r>
              <a:endParaRPr lang="es-DO" dirty="0">
                <a:solidFill>
                  <a:schemeClr val="bg1"/>
                </a:solidFill>
                <a:latin typeface="Tw Cen MT" pitchFamily="34" charset="0"/>
              </a:endParaRPr>
            </a:p>
          </p:txBody>
        </p:sp>
      </p:grpSp>
      <p:pic>
        <p:nvPicPr>
          <p:cNvPr id="4101" name="Picture 3"/>
          <p:cNvPicPr>
            <a:picLocks noChangeAspect="1" noChangeArrowheads="1"/>
          </p:cNvPicPr>
          <p:nvPr/>
        </p:nvPicPr>
        <p:blipFill>
          <a:blip r:embed="rId2" cstate="print"/>
          <a:srcRect/>
          <a:stretch>
            <a:fillRect/>
          </a:stretch>
        </p:blipFill>
        <p:spPr bwMode="auto">
          <a:xfrm>
            <a:off x="0" y="0"/>
            <a:ext cx="9144000" cy="333375"/>
          </a:xfrm>
          <a:prstGeom prst="rect">
            <a:avLst/>
          </a:prstGeom>
          <a:noFill/>
          <a:ln w="9525">
            <a:noFill/>
            <a:miter lim="800000"/>
            <a:headEnd/>
            <a:tailEnd/>
          </a:ln>
        </p:spPr>
      </p:pic>
      <p:sp>
        <p:nvSpPr>
          <p:cNvPr id="12" name="11 CuadroTexto"/>
          <p:cNvSpPr txBox="1"/>
          <p:nvPr/>
        </p:nvSpPr>
        <p:spPr>
          <a:xfrm>
            <a:off x="755576" y="836712"/>
            <a:ext cx="7920880" cy="369332"/>
          </a:xfrm>
          <a:prstGeom prst="rect">
            <a:avLst/>
          </a:prstGeom>
          <a:noFill/>
        </p:spPr>
        <p:txBody>
          <a:bodyPr wrap="square" rtlCol="0">
            <a:spAutoFit/>
          </a:bodyPr>
          <a:lstStyle/>
          <a:p>
            <a:endParaRPr lang="es-DO" dirty="0"/>
          </a:p>
        </p:txBody>
      </p:sp>
      <p:sp>
        <p:nvSpPr>
          <p:cNvPr id="15" name="14 CuadroTexto"/>
          <p:cNvSpPr txBox="1"/>
          <p:nvPr/>
        </p:nvSpPr>
        <p:spPr>
          <a:xfrm>
            <a:off x="611560" y="1440352"/>
            <a:ext cx="7632848" cy="369332"/>
          </a:xfrm>
          <a:prstGeom prst="rect">
            <a:avLst/>
          </a:prstGeom>
          <a:noFill/>
        </p:spPr>
        <p:txBody>
          <a:bodyPr wrap="square" rtlCol="0">
            <a:spAutoFit/>
          </a:bodyPr>
          <a:lstStyle/>
          <a:p>
            <a:pPr marL="342900" lvl="1" indent="-342900" algn="just"/>
            <a:r>
              <a:rPr lang="es-DO" dirty="0" smtClean="0">
                <a:latin typeface="+mn-lt"/>
              </a:rPr>
              <a:t> </a:t>
            </a:r>
          </a:p>
        </p:txBody>
      </p:sp>
      <p:sp>
        <p:nvSpPr>
          <p:cNvPr id="18" name="17 CuadroTexto"/>
          <p:cNvSpPr txBox="1"/>
          <p:nvPr/>
        </p:nvSpPr>
        <p:spPr>
          <a:xfrm>
            <a:off x="1403648" y="404664"/>
            <a:ext cx="6336704" cy="830997"/>
          </a:xfrm>
          <a:prstGeom prst="rect">
            <a:avLst/>
          </a:prstGeom>
          <a:noFill/>
        </p:spPr>
        <p:txBody>
          <a:bodyPr wrap="square" rtlCol="0">
            <a:spAutoFit/>
          </a:bodyPr>
          <a:lstStyle/>
          <a:p>
            <a:pPr algn="ctr"/>
            <a:r>
              <a:rPr lang="es-ES_tradnl" sz="2400" b="1" u="sng" dirty="0" smtClean="0"/>
              <a:t/>
            </a:r>
            <a:br>
              <a:rPr lang="es-ES_tradnl" sz="2400" b="1" u="sng" dirty="0" smtClean="0"/>
            </a:br>
            <a:endParaRPr lang="es-DO" sz="2400" dirty="0"/>
          </a:p>
        </p:txBody>
      </p:sp>
      <p:sp>
        <p:nvSpPr>
          <p:cNvPr id="10" name="Rounded Rectangle 9"/>
          <p:cNvSpPr/>
          <p:nvPr/>
        </p:nvSpPr>
        <p:spPr>
          <a:xfrm>
            <a:off x="1835696" y="548680"/>
            <a:ext cx="5472608" cy="1008112"/>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u="sng" dirty="0" smtClean="0">
                <a:solidFill>
                  <a:schemeClr val="tx1"/>
                </a:solidFill>
                <a:latin typeface="Arial" pitchFamily="34" charset="0"/>
                <a:cs typeface="Arial" pitchFamily="34" charset="0"/>
              </a:rPr>
              <a:t/>
            </a:r>
            <a:br>
              <a:rPr lang="es-ES_tradnl" b="1" u="sng" dirty="0" smtClean="0">
                <a:solidFill>
                  <a:schemeClr val="tx1"/>
                </a:solidFill>
                <a:latin typeface="Arial" pitchFamily="34" charset="0"/>
                <a:cs typeface="Arial" pitchFamily="34" charset="0"/>
              </a:rPr>
            </a:br>
            <a:r>
              <a:rPr lang="es-ES_tradnl" b="1" u="sng" dirty="0" smtClean="0">
                <a:solidFill>
                  <a:schemeClr val="tx1"/>
                </a:solidFill>
                <a:latin typeface="Arial" pitchFamily="34" charset="0"/>
                <a:cs typeface="Arial" pitchFamily="34" charset="0"/>
              </a:rPr>
              <a:t>REFLEXIONES DE CARA AL PACTO POR LA REFORMA DEL SECTOR</a:t>
            </a:r>
            <a:endParaRPr lang="es-DO" dirty="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2 Marcador de contenido"/>
          <p:cNvSpPr>
            <a:spLocks noGrp="1"/>
          </p:cNvSpPr>
          <p:nvPr>
            <p:ph idx="1"/>
          </p:nvPr>
        </p:nvSpPr>
        <p:spPr>
          <a:xfrm>
            <a:off x="684213" y="1557338"/>
            <a:ext cx="7704137" cy="4464050"/>
          </a:xfrm>
        </p:spPr>
        <p:txBody>
          <a:bodyPr/>
          <a:lstStyle/>
          <a:p>
            <a:pPr algn="just" eaLnBrk="1" hangingPunct="1">
              <a:buFont typeface="Wingdings" pitchFamily="2" charset="2"/>
              <a:buChar char="Ø"/>
            </a:pPr>
            <a:endParaRPr lang="es-DO" sz="1800" dirty="0" smtClean="0"/>
          </a:p>
          <a:p>
            <a:pPr lvl="0" algn="just" eaLnBrk="1" hangingPunct="1">
              <a:buFont typeface="Wingdings" pitchFamily="2" charset="2"/>
              <a:buChar char="Ø"/>
            </a:pPr>
            <a:r>
              <a:rPr lang="es-DO" sz="1800" dirty="0" smtClean="0"/>
              <a:t>Si la Ley General de Electricidad y su Reglamento ameritan otras modificaciones.  Es necesario llegar a un consenso en el Pacto para lo que apruebe como marco legal sea respetado.  El sector eléctrico no podrá lograr un desarrollo con inestabilidad legal, falta de seguridad jurídica y de transparencia. </a:t>
            </a:r>
          </a:p>
          <a:p>
            <a:pPr lvl="0" algn="just" eaLnBrk="1" hangingPunct="1">
              <a:buFont typeface="Wingdings" pitchFamily="2" charset="2"/>
              <a:buChar char="Ø"/>
            </a:pPr>
            <a:r>
              <a:rPr lang="es-DO" sz="1800" dirty="0" smtClean="0"/>
              <a:t>Es necesario tener una visión clara sobre lo que queremos hacer.  Actualmente tenemos un marco legal que promueve la iniciativa privada y la competencia, sin embargo en la práctica la presencia del Estado se ha agigantado, el cual es regulador, distribuidor, generador (no sólo a través de energía comprada por la CDEEE mediante contratos todavía vigentes con Productores Independientes de Energía, sino de la construcción de las centrales a carbón), único propietario y administrador de la generación hidroeléctrica, único propietario y administrador de la red de transmisión. </a:t>
            </a:r>
          </a:p>
        </p:txBody>
      </p:sp>
      <p:grpSp>
        <p:nvGrpSpPr>
          <p:cNvPr id="2" name="6 Grupo"/>
          <p:cNvGrpSpPr>
            <a:grpSpLocks/>
          </p:cNvGrpSpPr>
          <p:nvPr/>
        </p:nvGrpSpPr>
        <p:grpSpPr bwMode="auto">
          <a:xfrm>
            <a:off x="0" y="6165850"/>
            <a:ext cx="9144000" cy="692150"/>
            <a:chOff x="0" y="6165304"/>
            <a:chExt cx="9144000" cy="692696"/>
          </a:xfrm>
        </p:grpSpPr>
        <p:sp>
          <p:nvSpPr>
            <p:cNvPr id="4" name="3 Rectángulo"/>
            <p:cNvSpPr/>
            <p:nvPr/>
          </p:nvSpPr>
          <p:spPr>
            <a:xfrm>
              <a:off x="0" y="6165304"/>
              <a:ext cx="9144000" cy="692696"/>
            </a:xfrm>
            <a:prstGeom prst="rect">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s-DO"/>
            </a:p>
          </p:txBody>
        </p:sp>
        <p:sp>
          <p:nvSpPr>
            <p:cNvPr id="4104" name="5 CuadroTexto"/>
            <p:cNvSpPr txBox="1">
              <a:spLocks noChangeArrowheads="1"/>
            </p:cNvSpPr>
            <p:nvPr/>
          </p:nvSpPr>
          <p:spPr bwMode="auto">
            <a:xfrm>
              <a:off x="2555776" y="6309320"/>
              <a:ext cx="6408712" cy="369332"/>
            </a:xfrm>
            <a:prstGeom prst="rect">
              <a:avLst/>
            </a:prstGeom>
            <a:noFill/>
            <a:ln w="9525">
              <a:noFill/>
              <a:miter lim="800000"/>
              <a:headEnd/>
              <a:tailEnd/>
            </a:ln>
          </p:spPr>
          <p:txBody>
            <a:bodyPr>
              <a:spAutoFit/>
            </a:bodyPr>
            <a:lstStyle/>
            <a:p>
              <a:pPr algn="r"/>
              <a:r>
                <a:rPr lang="es-DO" dirty="0">
                  <a:solidFill>
                    <a:schemeClr val="bg1"/>
                  </a:solidFill>
                  <a:latin typeface="Tw Cen MT" pitchFamily="34" charset="0"/>
                </a:rPr>
                <a:t>Consejo Nacional de la Empresa Privada | CONEP| </a:t>
              </a:r>
              <a:r>
                <a:rPr lang="es-DO" dirty="0" smtClean="0">
                  <a:solidFill>
                    <a:schemeClr val="bg1"/>
                  </a:solidFill>
                  <a:latin typeface="Tw Cen MT" pitchFamily="34" charset="0"/>
                </a:rPr>
                <a:t>2015 </a:t>
              </a:r>
              <a:endParaRPr lang="es-DO" dirty="0">
                <a:solidFill>
                  <a:schemeClr val="bg1"/>
                </a:solidFill>
                <a:latin typeface="Tw Cen MT" pitchFamily="34" charset="0"/>
              </a:endParaRPr>
            </a:p>
          </p:txBody>
        </p:sp>
      </p:grpSp>
      <p:pic>
        <p:nvPicPr>
          <p:cNvPr id="4101" name="Picture 3"/>
          <p:cNvPicPr>
            <a:picLocks noChangeAspect="1" noChangeArrowheads="1"/>
          </p:cNvPicPr>
          <p:nvPr/>
        </p:nvPicPr>
        <p:blipFill>
          <a:blip r:embed="rId2" cstate="print"/>
          <a:srcRect/>
          <a:stretch>
            <a:fillRect/>
          </a:stretch>
        </p:blipFill>
        <p:spPr bwMode="auto">
          <a:xfrm>
            <a:off x="0" y="0"/>
            <a:ext cx="9144000" cy="333375"/>
          </a:xfrm>
          <a:prstGeom prst="rect">
            <a:avLst/>
          </a:prstGeom>
          <a:noFill/>
          <a:ln w="9525">
            <a:noFill/>
            <a:miter lim="800000"/>
            <a:headEnd/>
            <a:tailEnd/>
          </a:ln>
        </p:spPr>
      </p:pic>
      <p:sp>
        <p:nvSpPr>
          <p:cNvPr id="12" name="11 CuadroTexto"/>
          <p:cNvSpPr txBox="1"/>
          <p:nvPr/>
        </p:nvSpPr>
        <p:spPr>
          <a:xfrm>
            <a:off x="755576" y="836712"/>
            <a:ext cx="7920880" cy="369332"/>
          </a:xfrm>
          <a:prstGeom prst="rect">
            <a:avLst/>
          </a:prstGeom>
          <a:noFill/>
        </p:spPr>
        <p:txBody>
          <a:bodyPr wrap="square" rtlCol="0">
            <a:spAutoFit/>
          </a:bodyPr>
          <a:lstStyle/>
          <a:p>
            <a:endParaRPr lang="es-DO" dirty="0"/>
          </a:p>
        </p:txBody>
      </p:sp>
      <p:sp>
        <p:nvSpPr>
          <p:cNvPr id="15" name="14 CuadroTexto"/>
          <p:cNvSpPr txBox="1"/>
          <p:nvPr/>
        </p:nvSpPr>
        <p:spPr>
          <a:xfrm>
            <a:off x="611560" y="1440352"/>
            <a:ext cx="7632848" cy="369332"/>
          </a:xfrm>
          <a:prstGeom prst="rect">
            <a:avLst/>
          </a:prstGeom>
          <a:noFill/>
        </p:spPr>
        <p:txBody>
          <a:bodyPr wrap="square" rtlCol="0">
            <a:spAutoFit/>
          </a:bodyPr>
          <a:lstStyle/>
          <a:p>
            <a:pPr marL="342900" lvl="1" indent="-342900" algn="just"/>
            <a:r>
              <a:rPr lang="es-DO" dirty="0" smtClean="0">
                <a:latin typeface="+mn-lt"/>
              </a:rPr>
              <a:t> </a:t>
            </a:r>
          </a:p>
        </p:txBody>
      </p:sp>
      <p:sp>
        <p:nvSpPr>
          <p:cNvPr id="18" name="17 CuadroTexto"/>
          <p:cNvSpPr txBox="1"/>
          <p:nvPr/>
        </p:nvSpPr>
        <p:spPr>
          <a:xfrm>
            <a:off x="1259632" y="692696"/>
            <a:ext cx="6336704" cy="830997"/>
          </a:xfrm>
          <a:prstGeom prst="rect">
            <a:avLst/>
          </a:prstGeom>
          <a:noFill/>
        </p:spPr>
        <p:txBody>
          <a:bodyPr wrap="square" rtlCol="0">
            <a:spAutoFit/>
          </a:bodyPr>
          <a:lstStyle/>
          <a:p>
            <a:pPr algn="ctr"/>
            <a:r>
              <a:rPr lang="es-ES_tradnl" sz="2400" b="1" u="sng" dirty="0" smtClean="0"/>
              <a:t/>
            </a:r>
            <a:br>
              <a:rPr lang="es-ES_tradnl" sz="2400" b="1" u="sng" dirty="0" smtClean="0"/>
            </a:br>
            <a:endParaRPr lang="es-DO" sz="2400" dirty="0"/>
          </a:p>
        </p:txBody>
      </p:sp>
      <p:sp>
        <p:nvSpPr>
          <p:cNvPr id="14" name="Rounded Rectangle 13"/>
          <p:cNvSpPr/>
          <p:nvPr/>
        </p:nvSpPr>
        <p:spPr>
          <a:xfrm>
            <a:off x="1763688" y="620688"/>
            <a:ext cx="5472608" cy="1008112"/>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u="sng" dirty="0" smtClean="0">
                <a:solidFill>
                  <a:schemeClr val="tx1"/>
                </a:solidFill>
                <a:latin typeface="Arial" pitchFamily="34" charset="0"/>
                <a:cs typeface="Arial" pitchFamily="34" charset="0"/>
              </a:rPr>
              <a:t>REFLEXIONES DE CARA AL PACTO POR LA REFORMA DEL SECTOR</a:t>
            </a:r>
            <a:endParaRPr lang="es-DO" dirty="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2 Marcador de contenido"/>
          <p:cNvSpPr>
            <a:spLocks noGrp="1"/>
          </p:cNvSpPr>
          <p:nvPr>
            <p:ph idx="1"/>
          </p:nvPr>
        </p:nvSpPr>
        <p:spPr>
          <a:xfrm>
            <a:off x="684213" y="1557338"/>
            <a:ext cx="7704137" cy="4464050"/>
          </a:xfrm>
        </p:spPr>
        <p:txBody>
          <a:bodyPr/>
          <a:lstStyle/>
          <a:p>
            <a:pPr algn="just" eaLnBrk="1" hangingPunct="1">
              <a:buFont typeface="Wingdings" pitchFamily="2" charset="2"/>
              <a:buChar char="Ø"/>
            </a:pPr>
            <a:endParaRPr lang="es-DO" sz="1800" dirty="0" smtClean="0"/>
          </a:p>
          <a:p>
            <a:pPr lvl="0" algn="just" eaLnBrk="1" hangingPunct="1">
              <a:buFont typeface="Wingdings" pitchFamily="2" charset="2"/>
              <a:buChar char="Ø"/>
            </a:pPr>
            <a:endParaRPr lang="es-DO" sz="1800" dirty="0" smtClean="0"/>
          </a:p>
          <a:p>
            <a:pPr lvl="0" algn="just" eaLnBrk="1" hangingPunct="1">
              <a:buFont typeface="Wingdings" pitchFamily="2" charset="2"/>
              <a:buChar char="Ø"/>
            </a:pPr>
            <a:r>
              <a:rPr lang="es-DO" sz="1800" dirty="0" smtClean="0"/>
              <a:t>Hemos continuado creando instituciones en el sector sin resolver solapamientos.</a:t>
            </a:r>
          </a:p>
          <a:p>
            <a:pPr lvl="0" algn="just" eaLnBrk="1" hangingPunct="1">
              <a:buFont typeface="Wingdings" pitchFamily="2" charset="2"/>
              <a:buChar char="Ø"/>
            </a:pPr>
            <a:r>
              <a:rPr lang="es-DO" sz="1800" dirty="0" smtClean="0"/>
              <a:t>Real necesidad de una autonomía de la ETED y EGEHID de la CDEEE.</a:t>
            </a:r>
          </a:p>
          <a:p>
            <a:pPr lvl="0" algn="just" eaLnBrk="1" hangingPunct="1">
              <a:buFont typeface="Wingdings" pitchFamily="2" charset="2"/>
              <a:buChar char="Ø"/>
            </a:pPr>
            <a:r>
              <a:rPr lang="es-DO" sz="1800" dirty="0" smtClean="0"/>
              <a:t>¿Conversión de la CDEEE en una empresa de generación térmica que comercialice la  producción de las plantas que tiene bajo contrato, excluyéndola del rol de liderazgo del sector eléctrico?.</a:t>
            </a:r>
          </a:p>
        </p:txBody>
      </p:sp>
      <p:grpSp>
        <p:nvGrpSpPr>
          <p:cNvPr id="2" name="6 Grupo"/>
          <p:cNvGrpSpPr>
            <a:grpSpLocks/>
          </p:cNvGrpSpPr>
          <p:nvPr/>
        </p:nvGrpSpPr>
        <p:grpSpPr bwMode="auto">
          <a:xfrm>
            <a:off x="0" y="6165850"/>
            <a:ext cx="9144000" cy="692150"/>
            <a:chOff x="0" y="6165304"/>
            <a:chExt cx="9144000" cy="692696"/>
          </a:xfrm>
        </p:grpSpPr>
        <p:sp>
          <p:nvSpPr>
            <p:cNvPr id="4" name="3 Rectángulo"/>
            <p:cNvSpPr/>
            <p:nvPr/>
          </p:nvSpPr>
          <p:spPr>
            <a:xfrm>
              <a:off x="0" y="6165304"/>
              <a:ext cx="9144000" cy="692696"/>
            </a:xfrm>
            <a:prstGeom prst="rect">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s-DO"/>
            </a:p>
          </p:txBody>
        </p:sp>
        <p:sp>
          <p:nvSpPr>
            <p:cNvPr id="4104" name="5 CuadroTexto"/>
            <p:cNvSpPr txBox="1">
              <a:spLocks noChangeArrowheads="1"/>
            </p:cNvSpPr>
            <p:nvPr/>
          </p:nvSpPr>
          <p:spPr bwMode="auto">
            <a:xfrm>
              <a:off x="2555776" y="6309320"/>
              <a:ext cx="6408712" cy="369332"/>
            </a:xfrm>
            <a:prstGeom prst="rect">
              <a:avLst/>
            </a:prstGeom>
            <a:noFill/>
            <a:ln w="9525">
              <a:noFill/>
              <a:miter lim="800000"/>
              <a:headEnd/>
              <a:tailEnd/>
            </a:ln>
          </p:spPr>
          <p:txBody>
            <a:bodyPr>
              <a:spAutoFit/>
            </a:bodyPr>
            <a:lstStyle/>
            <a:p>
              <a:pPr algn="r"/>
              <a:r>
                <a:rPr lang="es-DO" dirty="0">
                  <a:solidFill>
                    <a:schemeClr val="bg1"/>
                  </a:solidFill>
                  <a:latin typeface="Tw Cen MT" pitchFamily="34" charset="0"/>
                </a:rPr>
                <a:t>Consejo Nacional de la Empresa Privada | CONEP| </a:t>
              </a:r>
              <a:r>
                <a:rPr lang="es-DO" dirty="0" smtClean="0">
                  <a:solidFill>
                    <a:schemeClr val="bg1"/>
                  </a:solidFill>
                  <a:latin typeface="Tw Cen MT" pitchFamily="34" charset="0"/>
                </a:rPr>
                <a:t>2015 </a:t>
              </a:r>
              <a:endParaRPr lang="es-DO" dirty="0">
                <a:solidFill>
                  <a:schemeClr val="bg1"/>
                </a:solidFill>
                <a:latin typeface="Tw Cen MT" pitchFamily="34" charset="0"/>
              </a:endParaRPr>
            </a:p>
          </p:txBody>
        </p:sp>
      </p:grpSp>
      <p:pic>
        <p:nvPicPr>
          <p:cNvPr id="4101" name="Picture 3"/>
          <p:cNvPicPr>
            <a:picLocks noChangeAspect="1" noChangeArrowheads="1"/>
          </p:cNvPicPr>
          <p:nvPr/>
        </p:nvPicPr>
        <p:blipFill>
          <a:blip r:embed="rId2" cstate="print"/>
          <a:srcRect/>
          <a:stretch>
            <a:fillRect/>
          </a:stretch>
        </p:blipFill>
        <p:spPr bwMode="auto">
          <a:xfrm>
            <a:off x="0" y="0"/>
            <a:ext cx="9144000" cy="333375"/>
          </a:xfrm>
          <a:prstGeom prst="rect">
            <a:avLst/>
          </a:prstGeom>
          <a:noFill/>
          <a:ln w="9525">
            <a:noFill/>
            <a:miter lim="800000"/>
            <a:headEnd/>
            <a:tailEnd/>
          </a:ln>
        </p:spPr>
      </p:pic>
      <p:sp>
        <p:nvSpPr>
          <p:cNvPr id="12" name="11 CuadroTexto"/>
          <p:cNvSpPr txBox="1"/>
          <p:nvPr/>
        </p:nvSpPr>
        <p:spPr>
          <a:xfrm>
            <a:off x="755576" y="836712"/>
            <a:ext cx="7920880" cy="369332"/>
          </a:xfrm>
          <a:prstGeom prst="rect">
            <a:avLst/>
          </a:prstGeom>
          <a:noFill/>
        </p:spPr>
        <p:txBody>
          <a:bodyPr wrap="square" rtlCol="0">
            <a:spAutoFit/>
          </a:bodyPr>
          <a:lstStyle/>
          <a:p>
            <a:endParaRPr lang="es-DO" dirty="0"/>
          </a:p>
        </p:txBody>
      </p:sp>
      <p:sp>
        <p:nvSpPr>
          <p:cNvPr id="15" name="14 CuadroTexto"/>
          <p:cNvSpPr txBox="1"/>
          <p:nvPr/>
        </p:nvSpPr>
        <p:spPr>
          <a:xfrm>
            <a:off x="611560" y="1440352"/>
            <a:ext cx="7632848" cy="369332"/>
          </a:xfrm>
          <a:prstGeom prst="rect">
            <a:avLst/>
          </a:prstGeom>
          <a:noFill/>
        </p:spPr>
        <p:txBody>
          <a:bodyPr wrap="square" rtlCol="0">
            <a:spAutoFit/>
          </a:bodyPr>
          <a:lstStyle/>
          <a:p>
            <a:pPr marL="342900" lvl="1" indent="-342900" algn="just"/>
            <a:r>
              <a:rPr lang="es-DO" dirty="0" smtClean="0">
                <a:latin typeface="+mn-lt"/>
              </a:rPr>
              <a:t> </a:t>
            </a:r>
          </a:p>
        </p:txBody>
      </p:sp>
      <p:sp>
        <p:nvSpPr>
          <p:cNvPr id="18" name="17 CuadroTexto"/>
          <p:cNvSpPr txBox="1"/>
          <p:nvPr/>
        </p:nvSpPr>
        <p:spPr>
          <a:xfrm>
            <a:off x="1259632" y="692696"/>
            <a:ext cx="6336704" cy="830997"/>
          </a:xfrm>
          <a:prstGeom prst="rect">
            <a:avLst/>
          </a:prstGeom>
          <a:noFill/>
        </p:spPr>
        <p:txBody>
          <a:bodyPr wrap="square" rtlCol="0">
            <a:spAutoFit/>
          </a:bodyPr>
          <a:lstStyle/>
          <a:p>
            <a:pPr algn="ctr"/>
            <a:r>
              <a:rPr lang="es-ES_tradnl" sz="2400" b="1" u="sng" dirty="0" smtClean="0"/>
              <a:t/>
            </a:r>
            <a:br>
              <a:rPr lang="es-ES_tradnl" sz="2400" b="1" u="sng" dirty="0" smtClean="0"/>
            </a:br>
            <a:endParaRPr lang="es-DO" sz="2400" dirty="0"/>
          </a:p>
        </p:txBody>
      </p:sp>
      <p:sp>
        <p:nvSpPr>
          <p:cNvPr id="14" name="Rounded Rectangle 13"/>
          <p:cNvSpPr/>
          <p:nvPr/>
        </p:nvSpPr>
        <p:spPr>
          <a:xfrm>
            <a:off x="1763688" y="620688"/>
            <a:ext cx="5472608" cy="1008112"/>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u="sng" dirty="0" smtClean="0">
                <a:solidFill>
                  <a:schemeClr val="tx1"/>
                </a:solidFill>
                <a:latin typeface="Arial" pitchFamily="34" charset="0"/>
                <a:cs typeface="Arial" pitchFamily="34" charset="0"/>
              </a:rPr>
              <a:t>REFLEXIONES DE CARA AL PACTO POR LA REFORMA DEL SECTOR</a:t>
            </a:r>
            <a:endParaRPr lang="es-DO" dirty="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2 Marcador de contenido"/>
          <p:cNvSpPr>
            <a:spLocks noGrp="1"/>
          </p:cNvSpPr>
          <p:nvPr>
            <p:ph idx="1"/>
          </p:nvPr>
        </p:nvSpPr>
        <p:spPr>
          <a:xfrm>
            <a:off x="684213" y="1557338"/>
            <a:ext cx="7704137" cy="4464050"/>
          </a:xfrm>
        </p:spPr>
        <p:txBody>
          <a:bodyPr/>
          <a:lstStyle/>
          <a:p>
            <a:pPr algn="just" eaLnBrk="1" hangingPunct="1">
              <a:buFont typeface="Wingdings" pitchFamily="2" charset="2"/>
              <a:buChar char="Ø"/>
            </a:pPr>
            <a:endParaRPr lang="es-DO" sz="1800" dirty="0" smtClean="0"/>
          </a:p>
          <a:p>
            <a:pPr lvl="0" algn="just" eaLnBrk="1" hangingPunct="1">
              <a:buFont typeface="Wingdings" pitchFamily="2" charset="2"/>
              <a:buChar char="Ø"/>
            </a:pPr>
            <a:endParaRPr lang="es-DO" sz="1800" dirty="0" smtClean="0"/>
          </a:p>
          <a:p>
            <a:pPr lvl="0" algn="just" eaLnBrk="1" hangingPunct="1">
              <a:buFont typeface="Wingdings" pitchFamily="2" charset="2"/>
              <a:buChar char="Ø"/>
            </a:pPr>
            <a:r>
              <a:rPr lang="es-DO" sz="1800" dirty="0" smtClean="0"/>
              <a:t>Que sin una racionalidad de costos en las tarifas para los  usuarios, en los peajes, etc. siempre habrá un sector eléctrico deficitario.</a:t>
            </a:r>
          </a:p>
          <a:p>
            <a:pPr lvl="0" algn="just" eaLnBrk="1" hangingPunct="1">
              <a:buNone/>
            </a:pPr>
            <a:endParaRPr lang="es-DO" sz="1800" dirty="0" smtClean="0"/>
          </a:p>
          <a:p>
            <a:pPr lvl="0" algn="just" eaLnBrk="1" hangingPunct="1">
              <a:buFont typeface="Wingdings" pitchFamily="2" charset="2"/>
              <a:buChar char="Ø"/>
            </a:pPr>
            <a:r>
              <a:rPr lang="es-DO" sz="1800" dirty="0" smtClean="0"/>
              <a:t>Que así como en España los famosos Pactos de la Moncloa constituyeron el entendimiento de los sectores sociales que permitieron hacer frente a los grandes retos y por ejemplo a consensuar un plan energético nacional como lo fue el de 1978-1987, en nuestro país necesitamos un gran consenso de todos los sectores nacionales para construir un Pacto por la Reforma del Sector Eléctrico que nos ayude a salir de una crisis permanente que arrastramos desde hace más de 4 décadas y que constituye una pesado lastre que nos impide el acceso a la modernidad y cercena la competitividad de nuestros sectores productivos.</a:t>
            </a:r>
          </a:p>
        </p:txBody>
      </p:sp>
      <p:grpSp>
        <p:nvGrpSpPr>
          <p:cNvPr id="2" name="6 Grupo"/>
          <p:cNvGrpSpPr>
            <a:grpSpLocks/>
          </p:cNvGrpSpPr>
          <p:nvPr/>
        </p:nvGrpSpPr>
        <p:grpSpPr bwMode="auto">
          <a:xfrm>
            <a:off x="0" y="6165850"/>
            <a:ext cx="9144000" cy="692150"/>
            <a:chOff x="0" y="6165304"/>
            <a:chExt cx="9144000" cy="692696"/>
          </a:xfrm>
        </p:grpSpPr>
        <p:sp>
          <p:nvSpPr>
            <p:cNvPr id="4" name="3 Rectángulo"/>
            <p:cNvSpPr/>
            <p:nvPr/>
          </p:nvSpPr>
          <p:spPr>
            <a:xfrm>
              <a:off x="0" y="6165304"/>
              <a:ext cx="9144000" cy="692696"/>
            </a:xfrm>
            <a:prstGeom prst="rect">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s-DO"/>
            </a:p>
          </p:txBody>
        </p:sp>
        <p:sp>
          <p:nvSpPr>
            <p:cNvPr id="4104" name="5 CuadroTexto"/>
            <p:cNvSpPr txBox="1">
              <a:spLocks noChangeArrowheads="1"/>
            </p:cNvSpPr>
            <p:nvPr/>
          </p:nvSpPr>
          <p:spPr bwMode="auto">
            <a:xfrm>
              <a:off x="2555776" y="6309320"/>
              <a:ext cx="6408712" cy="369332"/>
            </a:xfrm>
            <a:prstGeom prst="rect">
              <a:avLst/>
            </a:prstGeom>
            <a:noFill/>
            <a:ln w="9525">
              <a:noFill/>
              <a:miter lim="800000"/>
              <a:headEnd/>
              <a:tailEnd/>
            </a:ln>
          </p:spPr>
          <p:txBody>
            <a:bodyPr>
              <a:spAutoFit/>
            </a:bodyPr>
            <a:lstStyle/>
            <a:p>
              <a:pPr algn="r"/>
              <a:r>
                <a:rPr lang="es-DO" dirty="0">
                  <a:solidFill>
                    <a:schemeClr val="bg1"/>
                  </a:solidFill>
                  <a:latin typeface="Tw Cen MT" pitchFamily="34" charset="0"/>
                </a:rPr>
                <a:t>Consejo Nacional de la Empresa Privada | CONEP| </a:t>
              </a:r>
              <a:r>
                <a:rPr lang="es-DO" dirty="0" smtClean="0">
                  <a:solidFill>
                    <a:schemeClr val="bg1"/>
                  </a:solidFill>
                  <a:latin typeface="Tw Cen MT" pitchFamily="34" charset="0"/>
                </a:rPr>
                <a:t>2015 </a:t>
              </a:r>
              <a:endParaRPr lang="es-DO" dirty="0">
                <a:solidFill>
                  <a:schemeClr val="bg1"/>
                </a:solidFill>
                <a:latin typeface="Tw Cen MT" pitchFamily="34" charset="0"/>
              </a:endParaRPr>
            </a:p>
          </p:txBody>
        </p:sp>
      </p:grpSp>
      <p:pic>
        <p:nvPicPr>
          <p:cNvPr id="4101" name="Picture 3"/>
          <p:cNvPicPr>
            <a:picLocks noChangeAspect="1" noChangeArrowheads="1"/>
          </p:cNvPicPr>
          <p:nvPr/>
        </p:nvPicPr>
        <p:blipFill>
          <a:blip r:embed="rId2" cstate="print"/>
          <a:srcRect/>
          <a:stretch>
            <a:fillRect/>
          </a:stretch>
        </p:blipFill>
        <p:spPr bwMode="auto">
          <a:xfrm>
            <a:off x="0" y="0"/>
            <a:ext cx="9144000" cy="333375"/>
          </a:xfrm>
          <a:prstGeom prst="rect">
            <a:avLst/>
          </a:prstGeom>
          <a:noFill/>
          <a:ln w="9525">
            <a:noFill/>
            <a:miter lim="800000"/>
            <a:headEnd/>
            <a:tailEnd/>
          </a:ln>
        </p:spPr>
      </p:pic>
      <p:sp>
        <p:nvSpPr>
          <p:cNvPr id="12" name="11 CuadroTexto"/>
          <p:cNvSpPr txBox="1"/>
          <p:nvPr/>
        </p:nvSpPr>
        <p:spPr>
          <a:xfrm>
            <a:off x="755576" y="836712"/>
            <a:ext cx="7920880" cy="369332"/>
          </a:xfrm>
          <a:prstGeom prst="rect">
            <a:avLst/>
          </a:prstGeom>
          <a:noFill/>
        </p:spPr>
        <p:txBody>
          <a:bodyPr wrap="square" rtlCol="0">
            <a:spAutoFit/>
          </a:bodyPr>
          <a:lstStyle/>
          <a:p>
            <a:endParaRPr lang="es-DO" dirty="0"/>
          </a:p>
        </p:txBody>
      </p:sp>
      <p:sp>
        <p:nvSpPr>
          <p:cNvPr id="15" name="14 CuadroTexto"/>
          <p:cNvSpPr txBox="1"/>
          <p:nvPr/>
        </p:nvSpPr>
        <p:spPr>
          <a:xfrm>
            <a:off x="611560" y="1440352"/>
            <a:ext cx="7632848" cy="369332"/>
          </a:xfrm>
          <a:prstGeom prst="rect">
            <a:avLst/>
          </a:prstGeom>
          <a:noFill/>
        </p:spPr>
        <p:txBody>
          <a:bodyPr wrap="square" rtlCol="0">
            <a:spAutoFit/>
          </a:bodyPr>
          <a:lstStyle/>
          <a:p>
            <a:pPr marL="342900" lvl="1" indent="-342900" algn="just"/>
            <a:r>
              <a:rPr lang="es-DO" dirty="0" smtClean="0">
                <a:latin typeface="+mn-lt"/>
              </a:rPr>
              <a:t> </a:t>
            </a:r>
          </a:p>
        </p:txBody>
      </p:sp>
      <p:sp>
        <p:nvSpPr>
          <p:cNvPr id="18" name="17 CuadroTexto"/>
          <p:cNvSpPr txBox="1"/>
          <p:nvPr/>
        </p:nvSpPr>
        <p:spPr>
          <a:xfrm>
            <a:off x="1259632" y="692696"/>
            <a:ext cx="6336704" cy="830997"/>
          </a:xfrm>
          <a:prstGeom prst="rect">
            <a:avLst/>
          </a:prstGeom>
          <a:noFill/>
        </p:spPr>
        <p:txBody>
          <a:bodyPr wrap="square" rtlCol="0">
            <a:spAutoFit/>
          </a:bodyPr>
          <a:lstStyle/>
          <a:p>
            <a:pPr algn="ctr"/>
            <a:r>
              <a:rPr lang="es-ES_tradnl" sz="2400" b="1" u="sng" dirty="0" smtClean="0"/>
              <a:t/>
            </a:r>
            <a:br>
              <a:rPr lang="es-ES_tradnl" sz="2400" b="1" u="sng" dirty="0" smtClean="0"/>
            </a:br>
            <a:endParaRPr lang="es-DO" sz="2400" dirty="0"/>
          </a:p>
        </p:txBody>
      </p:sp>
      <p:sp>
        <p:nvSpPr>
          <p:cNvPr id="14" name="Rounded Rectangle 13"/>
          <p:cNvSpPr/>
          <p:nvPr/>
        </p:nvSpPr>
        <p:spPr>
          <a:xfrm>
            <a:off x="1763688" y="620688"/>
            <a:ext cx="5472608" cy="1008112"/>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u="sng" dirty="0" smtClean="0">
                <a:solidFill>
                  <a:schemeClr val="tx1"/>
                </a:solidFill>
                <a:latin typeface="Arial" pitchFamily="34" charset="0"/>
                <a:cs typeface="Arial" pitchFamily="34" charset="0"/>
              </a:rPr>
              <a:t>REFLEXIONES DE CARA AL PACTO POR LA REFORMA DEL SECTOR</a:t>
            </a:r>
            <a:endParaRPr lang="es-DO" dirty="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2 Marcador de contenido"/>
          <p:cNvSpPr>
            <a:spLocks noGrp="1"/>
          </p:cNvSpPr>
          <p:nvPr>
            <p:ph idx="1"/>
          </p:nvPr>
        </p:nvSpPr>
        <p:spPr>
          <a:xfrm>
            <a:off x="684213" y="1557338"/>
            <a:ext cx="7704137" cy="4464050"/>
          </a:xfrm>
        </p:spPr>
        <p:txBody>
          <a:bodyPr/>
          <a:lstStyle/>
          <a:p>
            <a:pPr algn="just" eaLnBrk="1" hangingPunct="1">
              <a:buFont typeface="Wingdings" pitchFamily="2" charset="2"/>
              <a:buChar char="Ø"/>
            </a:pPr>
            <a:endParaRPr lang="es-DO" sz="1800" dirty="0" smtClean="0"/>
          </a:p>
          <a:p>
            <a:pPr lvl="0" algn="just" eaLnBrk="1" hangingPunct="1">
              <a:buFont typeface="Wingdings" pitchFamily="2" charset="2"/>
              <a:buChar char="Ø"/>
            </a:pPr>
            <a:endParaRPr lang="es-DO" sz="1800" dirty="0" smtClean="0"/>
          </a:p>
        </p:txBody>
      </p:sp>
      <p:grpSp>
        <p:nvGrpSpPr>
          <p:cNvPr id="2" name="6 Grupo"/>
          <p:cNvGrpSpPr>
            <a:grpSpLocks/>
          </p:cNvGrpSpPr>
          <p:nvPr/>
        </p:nvGrpSpPr>
        <p:grpSpPr bwMode="auto">
          <a:xfrm>
            <a:off x="0" y="6165850"/>
            <a:ext cx="9144000" cy="692150"/>
            <a:chOff x="0" y="6165304"/>
            <a:chExt cx="9144000" cy="692696"/>
          </a:xfrm>
        </p:grpSpPr>
        <p:sp>
          <p:nvSpPr>
            <p:cNvPr id="4" name="3 Rectángulo"/>
            <p:cNvSpPr/>
            <p:nvPr/>
          </p:nvSpPr>
          <p:spPr>
            <a:xfrm>
              <a:off x="0" y="6165304"/>
              <a:ext cx="9144000" cy="692696"/>
            </a:xfrm>
            <a:prstGeom prst="rect">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s-DO"/>
            </a:p>
          </p:txBody>
        </p:sp>
        <p:sp>
          <p:nvSpPr>
            <p:cNvPr id="4104" name="5 CuadroTexto"/>
            <p:cNvSpPr txBox="1">
              <a:spLocks noChangeArrowheads="1"/>
            </p:cNvSpPr>
            <p:nvPr/>
          </p:nvSpPr>
          <p:spPr bwMode="auto">
            <a:xfrm>
              <a:off x="2555776" y="6309320"/>
              <a:ext cx="6408712" cy="369332"/>
            </a:xfrm>
            <a:prstGeom prst="rect">
              <a:avLst/>
            </a:prstGeom>
            <a:noFill/>
            <a:ln w="9525">
              <a:noFill/>
              <a:miter lim="800000"/>
              <a:headEnd/>
              <a:tailEnd/>
            </a:ln>
          </p:spPr>
          <p:txBody>
            <a:bodyPr>
              <a:spAutoFit/>
            </a:bodyPr>
            <a:lstStyle/>
            <a:p>
              <a:pPr algn="r"/>
              <a:r>
                <a:rPr lang="es-DO" dirty="0">
                  <a:solidFill>
                    <a:schemeClr val="bg1"/>
                  </a:solidFill>
                  <a:latin typeface="Tw Cen MT" pitchFamily="34" charset="0"/>
                </a:rPr>
                <a:t>Consejo Nacional de la Empresa Privada | CONEP| </a:t>
              </a:r>
              <a:r>
                <a:rPr lang="es-DO" dirty="0" smtClean="0">
                  <a:solidFill>
                    <a:schemeClr val="bg1"/>
                  </a:solidFill>
                  <a:latin typeface="Tw Cen MT" pitchFamily="34" charset="0"/>
                </a:rPr>
                <a:t>2015 </a:t>
              </a:r>
              <a:endParaRPr lang="es-DO" dirty="0">
                <a:solidFill>
                  <a:schemeClr val="bg1"/>
                </a:solidFill>
                <a:latin typeface="Tw Cen MT" pitchFamily="34" charset="0"/>
              </a:endParaRPr>
            </a:p>
          </p:txBody>
        </p:sp>
      </p:grpSp>
      <p:pic>
        <p:nvPicPr>
          <p:cNvPr id="4101" name="Picture 3"/>
          <p:cNvPicPr>
            <a:picLocks noChangeAspect="1" noChangeArrowheads="1"/>
          </p:cNvPicPr>
          <p:nvPr/>
        </p:nvPicPr>
        <p:blipFill>
          <a:blip r:embed="rId2" cstate="print"/>
          <a:srcRect/>
          <a:stretch>
            <a:fillRect/>
          </a:stretch>
        </p:blipFill>
        <p:spPr bwMode="auto">
          <a:xfrm>
            <a:off x="0" y="0"/>
            <a:ext cx="9144000" cy="333375"/>
          </a:xfrm>
          <a:prstGeom prst="rect">
            <a:avLst/>
          </a:prstGeom>
          <a:noFill/>
          <a:ln w="9525">
            <a:noFill/>
            <a:miter lim="800000"/>
            <a:headEnd/>
            <a:tailEnd/>
          </a:ln>
        </p:spPr>
      </p:pic>
      <p:sp>
        <p:nvSpPr>
          <p:cNvPr id="12" name="11 CuadroTexto"/>
          <p:cNvSpPr txBox="1"/>
          <p:nvPr/>
        </p:nvSpPr>
        <p:spPr>
          <a:xfrm>
            <a:off x="755576" y="836712"/>
            <a:ext cx="7920880" cy="369332"/>
          </a:xfrm>
          <a:prstGeom prst="rect">
            <a:avLst/>
          </a:prstGeom>
          <a:noFill/>
        </p:spPr>
        <p:txBody>
          <a:bodyPr wrap="square" rtlCol="0">
            <a:spAutoFit/>
          </a:bodyPr>
          <a:lstStyle/>
          <a:p>
            <a:endParaRPr lang="es-DO" dirty="0"/>
          </a:p>
        </p:txBody>
      </p:sp>
      <p:sp>
        <p:nvSpPr>
          <p:cNvPr id="15" name="14 CuadroTexto"/>
          <p:cNvSpPr txBox="1"/>
          <p:nvPr/>
        </p:nvSpPr>
        <p:spPr>
          <a:xfrm>
            <a:off x="611560" y="1440352"/>
            <a:ext cx="7632848" cy="369332"/>
          </a:xfrm>
          <a:prstGeom prst="rect">
            <a:avLst/>
          </a:prstGeom>
          <a:noFill/>
        </p:spPr>
        <p:txBody>
          <a:bodyPr wrap="square" rtlCol="0">
            <a:spAutoFit/>
          </a:bodyPr>
          <a:lstStyle/>
          <a:p>
            <a:pPr marL="342900" lvl="1" indent="-342900" algn="just"/>
            <a:r>
              <a:rPr lang="es-DO" dirty="0" smtClean="0">
                <a:latin typeface="+mn-lt"/>
              </a:rPr>
              <a:t> </a:t>
            </a:r>
          </a:p>
        </p:txBody>
      </p:sp>
      <p:sp>
        <p:nvSpPr>
          <p:cNvPr id="18" name="17 CuadroTexto"/>
          <p:cNvSpPr txBox="1"/>
          <p:nvPr/>
        </p:nvSpPr>
        <p:spPr>
          <a:xfrm>
            <a:off x="1259632" y="692696"/>
            <a:ext cx="6336704" cy="830997"/>
          </a:xfrm>
          <a:prstGeom prst="rect">
            <a:avLst/>
          </a:prstGeom>
          <a:noFill/>
        </p:spPr>
        <p:txBody>
          <a:bodyPr wrap="square" rtlCol="0">
            <a:spAutoFit/>
          </a:bodyPr>
          <a:lstStyle/>
          <a:p>
            <a:pPr algn="ctr"/>
            <a:r>
              <a:rPr lang="es-ES_tradnl" sz="2400" b="1" u="sng" dirty="0" smtClean="0"/>
              <a:t/>
            </a:r>
            <a:br>
              <a:rPr lang="es-ES_tradnl" sz="2400" b="1" u="sng" dirty="0" smtClean="0"/>
            </a:br>
            <a:endParaRPr lang="es-DO" sz="2400" dirty="0"/>
          </a:p>
        </p:txBody>
      </p:sp>
      <p:sp>
        <p:nvSpPr>
          <p:cNvPr id="14" name="Rounded Rectangle 13"/>
          <p:cNvSpPr/>
          <p:nvPr/>
        </p:nvSpPr>
        <p:spPr>
          <a:xfrm>
            <a:off x="1763688" y="620688"/>
            <a:ext cx="5472608" cy="1008112"/>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b="1" u="sng" dirty="0" smtClean="0">
                <a:solidFill>
                  <a:schemeClr val="tx1"/>
                </a:solidFill>
                <a:latin typeface="Arial" pitchFamily="34" charset="0"/>
                <a:cs typeface="Arial" pitchFamily="34" charset="0"/>
              </a:rPr>
              <a:t>REFLEXIONES DE CARA AL PACTO POR LA REFORMA DEL SECTOR</a:t>
            </a:r>
          </a:p>
          <a:p>
            <a:pPr algn="ctr"/>
            <a:r>
              <a:rPr lang="es-ES_tradnl" b="1" u="sng" dirty="0" smtClean="0">
                <a:solidFill>
                  <a:schemeClr val="tx1"/>
                </a:solidFill>
                <a:latin typeface="Arial" pitchFamily="34" charset="0"/>
                <a:cs typeface="Arial" pitchFamily="34" charset="0"/>
              </a:rPr>
              <a:t>CONCLUSIÓN</a:t>
            </a:r>
            <a:endParaRPr lang="es-DO" dirty="0">
              <a:solidFill>
                <a:schemeClr val="tx1"/>
              </a:solidFill>
              <a:latin typeface="Arial" pitchFamily="34" charset="0"/>
              <a:cs typeface="Arial" pitchFamily="34" charset="0"/>
            </a:endParaRPr>
          </a:p>
        </p:txBody>
      </p:sp>
      <p:sp>
        <p:nvSpPr>
          <p:cNvPr id="11" name="Rectangle 10"/>
          <p:cNvSpPr/>
          <p:nvPr/>
        </p:nvSpPr>
        <p:spPr>
          <a:xfrm>
            <a:off x="1115616" y="2348881"/>
            <a:ext cx="6480720" cy="2246769"/>
          </a:xfrm>
          <a:prstGeom prst="rect">
            <a:avLst/>
          </a:prstGeom>
        </p:spPr>
        <p:txBody>
          <a:bodyPr wrap="square">
            <a:spAutoFit/>
          </a:bodyPr>
          <a:lstStyle/>
          <a:p>
            <a:pPr lvl="0" algn="just" eaLnBrk="1" hangingPunct="1">
              <a:buFont typeface="Wingdings" pitchFamily="2" charset="2"/>
              <a:buChar char="Ø"/>
            </a:pPr>
            <a:r>
              <a:rPr lang="es-DO" sz="2800" dirty="0" smtClean="0">
                <a:latin typeface="+mn-lt"/>
              </a:rPr>
              <a:t>En conclusión </a:t>
            </a:r>
            <a:r>
              <a:rPr lang="es-DO" sz="2800" b="1" dirty="0" smtClean="0">
                <a:latin typeface="+mn-lt"/>
              </a:rPr>
              <a:t>no podemos continuar con un marco  legal que esté totalmente divorciado de la práctica</a:t>
            </a:r>
            <a:r>
              <a:rPr lang="es-DO" sz="2800" dirty="0" smtClean="0">
                <a:latin typeface="+mn-lt"/>
              </a:rPr>
              <a:t>, esto ha afectado muy negativamente las inversiones en el sector eléctrico y su regulación.</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83568" y="1772816"/>
            <a:ext cx="7704137" cy="3600400"/>
          </a:xfrm>
        </p:spPr>
        <p:txBody>
          <a:bodyPr rtlCol="0">
            <a:noAutofit/>
          </a:bodyPr>
          <a:lstStyle/>
          <a:p>
            <a:pPr marL="603250" indent="-514350" algn="just" eaLnBrk="1" fontAlgn="auto" hangingPunct="1">
              <a:spcAft>
                <a:spcPts val="0"/>
              </a:spcAft>
              <a:buNone/>
              <a:defRPr/>
            </a:pPr>
            <a:endParaRPr lang="es-DO" sz="2400" dirty="0" smtClean="0"/>
          </a:p>
          <a:p>
            <a:pPr marL="603250" indent="-514350" algn="just" eaLnBrk="1" fontAlgn="auto" hangingPunct="1">
              <a:spcAft>
                <a:spcPts val="0"/>
              </a:spcAft>
              <a:buNone/>
              <a:defRPr/>
            </a:pPr>
            <a:endParaRPr lang="es-DO" sz="2400" dirty="0" smtClean="0"/>
          </a:p>
          <a:p>
            <a:pPr marL="603250" indent="-514350" algn="ctr" eaLnBrk="1" fontAlgn="auto" hangingPunct="1">
              <a:spcAft>
                <a:spcPts val="0"/>
              </a:spcAft>
              <a:buNone/>
              <a:defRPr/>
            </a:pPr>
            <a:r>
              <a:rPr lang="es-DO" sz="5400" b="1" dirty="0" smtClean="0"/>
              <a:t>GRACIAS!!</a:t>
            </a:r>
            <a:endParaRPr lang="es-DO" sz="5400" b="1" dirty="0"/>
          </a:p>
        </p:txBody>
      </p:sp>
      <p:grpSp>
        <p:nvGrpSpPr>
          <p:cNvPr id="5" name="6 Grupo"/>
          <p:cNvGrpSpPr>
            <a:grpSpLocks/>
          </p:cNvGrpSpPr>
          <p:nvPr/>
        </p:nvGrpSpPr>
        <p:grpSpPr bwMode="auto">
          <a:xfrm>
            <a:off x="0" y="6165850"/>
            <a:ext cx="9144000" cy="692150"/>
            <a:chOff x="0" y="6165304"/>
            <a:chExt cx="9144000" cy="692696"/>
          </a:xfrm>
        </p:grpSpPr>
        <p:sp>
          <p:nvSpPr>
            <p:cNvPr id="4" name="3 Rectángulo"/>
            <p:cNvSpPr/>
            <p:nvPr/>
          </p:nvSpPr>
          <p:spPr>
            <a:xfrm>
              <a:off x="0" y="6165304"/>
              <a:ext cx="9144000" cy="692696"/>
            </a:xfrm>
            <a:prstGeom prst="rect">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s-DO"/>
            </a:p>
          </p:txBody>
        </p:sp>
        <p:sp>
          <p:nvSpPr>
            <p:cNvPr id="20488" name="5 CuadroTexto"/>
            <p:cNvSpPr txBox="1">
              <a:spLocks noChangeArrowheads="1"/>
            </p:cNvSpPr>
            <p:nvPr/>
          </p:nvSpPr>
          <p:spPr bwMode="auto">
            <a:xfrm>
              <a:off x="2555776" y="6309320"/>
              <a:ext cx="6408712" cy="369332"/>
            </a:xfrm>
            <a:prstGeom prst="rect">
              <a:avLst/>
            </a:prstGeom>
            <a:noFill/>
            <a:ln w="9525">
              <a:noFill/>
              <a:miter lim="800000"/>
              <a:headEnd/>
              <a:tailEnd/>
            </a:ln>
          </p:spPr>
          <p:txBody>
            <a:bodyPr>
              <a:spAutoFit/>
            </a:bodyPr>
            <a:lstStyle/>
            <a:p>
              <a:pPr algn="r"/>
              <a:r>
                <a:rPr lang="es-DO" dirty="0">
                  <a:solidFill>
                    <a:schemeClr val="bg1"/>
                  </a:solidFill>
                  <a:latin typeface="Tw Cen MT" pitchFamily="34" charset="0"/>
                </a:rPr>
                <a:t>Consejo Nacional de la Empresa Privada | CONEP| </a:t>
              </a:r>
              <a:r>
                <a:rPr lang="es-DO" dirty="0" smtClean="0">
                  <a:solidFill>
                    <a:schemeClr val="bg1"/>
                  </a:solidFill>
                  <a:latin typeface="Tw Cen MT" pitchFamily="34" charset="0"/>
                </a:rPr>
                <a:t>2015 </a:t>
              </a:r>
              <a:endParaRPr lang="es-DO" dirty="0">
                <a:solidFill>
                  <a:schemeClr val="bg1"/>
                </a:solidFill>
                <a:latin typeface="Tw Cen MT" pitchFamily="34" charset="0"/>
              </a:endParaRPr>
            </a:p>
          </p:txBody>
        </p:sp>
      </p:grpSp>
      <p:pic>
        <p:nvPicPr>
          <p:cNvPr id="20485" name="Picture 3"/>
          <p:cNvPicPr>
            <a:picLocks noChangeAspect="1" noChangeArrowheads="1"/>
          </p:cNvPicPr>
          <p:nvPr/>
        </p:nvPicPr>
        <p:blipFill>
          <a:blip r:embed="rId2" cstate="print"/>
          <a:srcRect/>
          <a:stretch>
            <a:fillRect/>
          </a:stretch>
        </p:blipFill>
        <p:spPr bwMode="auto">
          <a:xfrm>
            <a:off x="0" y="0"/>
            <a:ext cx="9144000" cy="333375"/>
          </a:xfrm>
          <a:prstGeom prst="rect">
            <a:avLst/>
          </a:prstGeom>
          <a:noFill/>
          <a:ln w="9525">
            <a:noFill/>
            <a:miter lim="800000"/>
            <a:headEnd/>
            <a:tailEnd/>
          </a:ln>
        </p:spPr>
      </p:pic>
      <p:sp>
        <p:nvSpPr>
          <p:cNvPr id="7" name="Oval 6"/>
          <p:cNvSpPr/>
          <p:nvPr/>
        </p:nvSpPr>
        <p:spPr>
          <a:xfrm>
            <a:off x="2555776" y="2420888"/>
            <a:ext cx="4176464" cy="172819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a:p>
        </p:txBody>
      </p:sp>
      <p:sp>
        <p:nvSpPr>
          <p:cNvPr id="8" name="Oval 7"/>
          <p:cNvSpPr/>
          <p:nvPr/>
        </p:nvSpPr>
        <p:spPr>
          <a:xfrm rot="2069825">
            <a:off x="2297842" y="2187210"/>
            <a:ext cx="4644811" cy="205697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DO"/>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2130</TotalTime>
  <Words>2601</Words>
  <Application>Microsoft Office PowerPoint</Application>
  <PresentationFormat>On-screen Show (4:3)</PresentationFormat>
  <Paragraphs>205</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Tema de Office</vt:lpstr>
      <vt:lpstr>Slide 1</vt:lpstr>
      <vt:lpstr>Slide 2</vt:lpstr>
      <vt:lpstr>  </vt:lpstr>
      <vt:lpstr>  </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Natalia  Miro</dc:creator>
  <cp:lastModifiedBy>Grace Perez</cp:lastModifiedBy>
  <cp:revision>223</cp:revision>
  <dcterms:created xsi:type="dcterms:W3CDTF">2014-05-01T21:00:13Z</dcterms:created>
  <dcterms:modified xsi:type="dcterms:W3CDTF">2015-02-03T22:07:04Z</dcterms:modified>
</cp:coreProperties>
</file>